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0" r:id="rId5"/>
    <p:sldId id="263" r:id="rId6"/>
    <p:sldId id="265" r:id="rId7"/>
    <p:sldId id="277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235">
          <p15:clr>
            <a:srgbClr val="A4A3A4"/>
          </p15:clr>
        </p15:guide>
        <p15:guide id="2" pos="3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2" y="1002"/>
      </p:cViewPr>
      <p:guideLst>
        <p:guide orient="horz" pos="2235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r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lvl="0" defTabSz="0" fontAlgn="base">
      <a:defRPr sz="1200" kern="1200">
        <a:latin typeface="+mn-lt"/>
        <a:ea typeface="+mn-ea"/>
        <a:cs typeface="+mn-cs"/>
      </a:defRPr>
    </a:lvl1pPr>
    <a:lvl2pPr marL="0" lvl="1" indent="0" defTabSz="0" fontAlgn="base">
      <a:defRPr sz="1200" kern="1200">
        <a:latin typeface="+mn-lt"/>
        <a:ea typeface="+mn-ea"/>
        <a:cs typeface="+mn-cs"/>
      </a:defRPr>
    </a:lvl2pPr>
    <a:lvl3pPr marL="0" lvl="2" indent="0" defTabSz="0" fontAlgn="base">
      <a:defRPr sz="1200" kern="1200">
        <a:latin typeface="+mn-lt"/>
        <a:ea typeface="+mn-ea"/>
        <a:cs typeface="+mn-cs"/>
      </a:defRPr>
    </a:lvl3pPr>
    <a:lvl4pPr marL="0" lvl="3" indent="0" defTabSz="0" fontAlgn="base">
      <a:defRPr sz="1200" kern="1200">
        <a:latin typeface="+mn-lt"/>
        <a:ea typeface="+mn-ea"/>
        <a:cs typeface="+mn-cs"/>
      </a:defRPr>
    </a:lvl4pPr>
    <a:lvl5pPr marL="0" lvl="4" indent="0" defTabSz="0" fontAlgn="base">
      <a:defRPr sz="1200" kern="1200">
        <a:latin typeface="+mn-lt"/>
        <a:ea typeface="+mn-ea"/>
        <a:cs typeface="+mn-cs"/>
      </a:defRPr>
    </a:lvl5pPr>
    <a:lvl6pPr marL="2286000" lvl="5" indent="0" defTabSz="0" fontAlgn="base">
      <a:defRPr sz="1200" kern="1200">
        <a:latin typeface="+mn-lt"/>
        <a:ea typeface="+mn-ea"/>
        <a:cs typeface="+mn-cs"/>
      </a:defRPr>
    </a:lvl6pPr>
    <a:lvl7pPr marL="2743200" lvl="6" indent="0" defTabSz="0" fontAlgn="base">
      <a:defRPr sz="1200" kern="1200">
        <a:latin typeface="+mn-lt"/>
        <a:ea typeface="+mn-ea"/>
        <a:cs typeface="+mn-cs"/>
      </a:defRPr>
    </a:lvl7pPr>
    <a:lvl8pPr marL="3200400" lvl="7" indent="0" defTabSz="0" fontAlgn="base">
      <a:defRPr sz="1200" kern="1200">
        <a:latin typeface="+mn-lt"/>
        <a:ea typeface="+mn-ea"/>
        <a:cs typeface="+mn-cs"/>
      </a:defRPr>
    </a:lvl8pPr>
    <a:lvl9pPr marL="3657600" lvl="8" indent="0" defTabSz="0" fontAlgn="base">
      <a:defRPr sz="1200" kern="1200"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484188"/>
            <a:ext cx="2770187" cy="5597525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84188"/>
            <a:ext cx="8149972" cy="5597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673225"/>
            <a:ext cx="5423345" cy="44084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8106" y="1673225"/>
            <a:ext cx="5423345" cy="44084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rcRect l="397" t="2419" b="995"/>
          <a:stretch>
            <a:fillRect/>
          </a:stretch>
        </p:blipFill>
        <p:spPr>
          <a:xfrm>
            <a:off x="0" y="0"/>
            <a:ext cx="12190413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3581400" y="484188"/>
            <a:ext cx="8032750" cy="700087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 idx="5"/>
          </p:nvPr>
        </p:nvSpPr>
        <p:spPr>
          <a:xfrm>
            <a:off x="533400" y="1673225"/>
            <a:ext cx="11068050" cy="4408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lvl="0" indent="-357505"/>
            <a:r>
              <a:rPr lang="zh-CN" altLang="en-US"/>
              <a:t>单击此处编辑母版文本样式</a:t>
            </a:r>
          </a:p>
          <a:p>
            <a:pPr lvl="2" indent="-228600"/>
            <a:r>
              <a:rPr lang="zh-CN" altLang="en-US"/>
              <a:t>第二级</a:t>
            </a:r>
          </a:p>
          <a:p>
            <a:pPr lvl="3" indent="-226695"/>
            <a:r>
              <a:rPr lang="zh-CN" altLang="en-US"/>
              <a:t>第三级</a:t>
            </a:r>
          </a:p>
          <a:p>
            <a:pPr lvl="4" indent="-227330"/>
            <a:r>
              <a:rPr lang="zh-CN" altLang="en-US"/>
              <a:t>第四级</a:t>
            </a:r>
          </a:p>
          <a:p>
            <a:pPr lvl="0" indent="-357505"/>
            <a:r>
              <a:rPr lang="zh-CN" altLang="en-US"/>
              <a:t>第五级</a:t>
            </a:r>
          </a:p>
        </p:txBody>
      </p:sp>
      <p:sp>
        <p:nvSpPr>
          <p:cNvPr id="102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909191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z="1200" strike="noStrike" noProof="1">
                <a:solidFill>
                  <a:srgbClr val="90919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2024/12/12</a:t>
            </a:fld>
            <a:endParaRPr lang="zh-CN" altLang="en-US" sz="1200" strike="noStrike" noProof="1">
              <a:solidFill>
                <a:srgbClr val="909191"/>
              </a:solidFill>
              <a:ea typeface="宋体" panose="02010600030101010101" pitchFamily="2" charset="-122"/>
            </a:endParaRPr>
          </a:p>
        </p:txBody>
      </p:sp>
      <p:sp>
        <p:nvSpPr>
          <p:cNvPr id="103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909191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/>
          </a:p>
        </p:txBody>
      </p:sp>
      <p:sp>
        <p:nvSpPr>
          <p:cNvPr id="103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909191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r" eaLnBrk="1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1" kern="1200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57505" lvl="0" indent="-357505" algn="just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6599E5"/>
        </a:buClr>
        <a:buSzPct val="60000"/>
        <a:buFont typeface="Wingdings" panose="05000000000000000000" pitchFamily="2" charset="2"/>
        <a:buChar char=""/>
        <a:defRPr sz="24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357505" lvl="1" indent="-357505" algn="just" defTabSz="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rgbClr val="71C7E1"/>
        </a:buClr>
        <a:buSzPct val="60000"/>
        <a:buFont typeface="幼圆" pitchFamily="1" charset="-122"/>
        <a:buChar char=" "/>
        <a:defRPr sz="1800" kern="1200">
          <a:solidFill>
            <a:srgbClr val="7D7D7D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720725" lvl="2" indent="-22860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079500" lvl="3" indent="-226695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440180" lvl="4" indent="-22733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rgbClr val="71C7E1"/>
        </a:buClr>
        <a:buSzPct val="6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7"/>
          <p:cNvPicPr>
            <a:picLocks noChangeAspect="1"/>
          </p:cNvPicPr>
          <p:nvPr/>
        </p:nvPicPr>
        <p:blipFill>
          <a:blip r:embed="rId2"/>
          <a:srcRect r="226" b="1677"/>
          <a:stretch>
            <a:fillRect/>
          </a:stretch>
        </p:blipFill>
        <p:spPr>
          <a:xfrm>
            <a:off x="-9525" y="-1587"/>
            <a:ext cx="1221105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文本框 3"/>
          <p:cNvSpPr/>
          <p:nvPr/>
        </p:nvSpPr>
        <p:spPr>
          <a:xfrm>
            <a:off x="6369749" y="3727069"/>
            <a:ext cx="5653087" cy="1249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5200" b="0" i="0" u="none" strike="noStrike" dirty="0">
                <a:solidFill>
                  <a:srgbClr val="1E1F20"/>
                </a:solidFill>
                <a:latin typeface="Arial"/>
                <a:ea typeface="黑体"/>
                <a:sym typeface="Arial"/>
              </a:rPr>
              <a:t>П</a:t>
            </a:r>
            <a:r>
              <a:rPr lang="ru" sz="4000" b="0" i="0" u="none" strike="noStrike" dirty="0">
                <a:solidFill>
                  <a:srgbClr val="1E1F20"/>
                </a:solidFill>
                <a:latin typeface="Arial"/>
                <a:ea typeface="黑体"/>
                <a:sym typeface="Arial"/>
              </a:rPr>
              <a:t>резентация продукта</a:t>
            </a:r>
            <a:endParaRPr lang="zh-CN" altLang="en-US" sz="4000" dirty="0">
              <a:solidFill>
                <a:srgbClr val="1E1F20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  <a:p>
            <a:pPr lvl="0" indent="0" rtl="0"/>
            <a:r>
              <a:rPr lang="ru" sz="2400" b="0" i="0" u="none" strike="noStrike" dirty="0">
                <a:solidFill>
                  <a:srgbClr val="1E1F20"/>
                </a:solidFill>
                <a:latin typeface="Arial"/>
                <a:ea typeface="黑体"/>
                <a:sym typeface="Arial"/>
              </a:rPr>
              <a:t> </a:t>
            </a:r>
            <a:r>
              <a:rPr lang="ru" sz="2400" b="0" i="1" u="none" strike="noStrike" dirty="0">
                <a:solidFill>
                  <a:srgbClr val="1E1F20"/>
                </a:solidFill>
                <a:latin typeface="Arial"/>
                <a:ea typeface="黑体"/>
                <a:sym typeface="Arial"/>
              </a:rPr>
              <a:t>(Порошок для образования матовой поверхности стекла YK-0105)</a:t>
            </a:r>
            <a:endParaRPr lang="zh-CN" altLang="en-US" sz="2400" i="1" dirty="0">
              <a:solidFill>
                <a:srgbClr val="1E1F20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pic>
        <p:nvPicPr>
          <p:cNvPr id="3075" name="图片 5" descr="水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-1587"/>
            <a:ext cx="6184900" cy="123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文本框 13"/>
          <p:cNvSpPr/>
          <p:nvPr/>
        </p:nvSpPr>
        <p:spPr>
          <a:xfrm>
            <a:off x="131763" y="6494463"/>
            <a:ext cx="7134225" cy="30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1400" b="0" i="0" u="none" strike="noStrike">
                <a:solidFill>
                  <a:srgbClr val="1E1F20"/>
                </a:solidFill>
                <a:latin typeface="Arial"/>
                <a:ea typeface="宋体"/>
                <a:sym typeface="Arial"/>
              </a:rPr>
              <a:t>Технологическое решение для травления стекла для клиентов по всему миру</a:t>
            </a:r>
            <a:endParaRPr lang="en-US" altLang="x-none" sz="1400">
              <a:solidFill>
                <a:srgbClr val="1E1F2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003FC-C206-01AF-89E6-57AA8F46CA91}"/>
              </a:ext>
            </a:extLst>
          </p:cNvPr>
          <p:cNvSpPr txBox="1"/>
          <p:nvPr/>
        </p:nvSpPr>
        <p:spPr>
          <a:xfrm>
            <a:off x="8260080" y="616744"/>
            <a:ext cx="39319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«</a:t>
            </a:r>
            <a:r>
              <a:rPr lang="ru-RU" sz="1200" dirty="0" err="1"/>
              <a:t>ДенФен</a:t>
            </a:r>
            <a:r>
              <a:rPr lang="ru-RU" sz="1200" dirty="0"/>
              <a:t> Сити Юке Гласс Текнолоджи Ко., Лтд.»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/>
        </p:nvSpPr>
        <p:spPr>
          <a:xfrm>
            <a:off x="1938111" y="669924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0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YK-0105 Порошок для травления стекла с атласным эффектом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sym typeface="黑体" panose="02010609060101010101" pitchFamily="1" charset="-122"/>
            </a:endParaRPr>
          </a:p>
        </p:txBody>
      </p:sp>
      <p:sp>
        <p:nvSpPr>
          <p:cNvPr id="12290" name="文本框 13"/>
          <p:cNvSpPr/>
          <p:nvPr/>
        </p:nvSpPr>
        <p:spPr>
          <a:xfrm>
            <a:off x="1492250" y="1393824"/>
            <a:ext cx="8685021" cy="1276224"/>
          </a:xfrm>
          <a:prstGeom prst="rect">
            <a:avLst/>
          </a:prstGeom>
          <a:solidFill>
            <a:srgbClr val="B3E1F5"/>
          </a:solidFill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b="1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Область применения:</a:t>
            </a:r>
            <a:r>
              <a:rPr lang="ru" b="0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 Порошок можно использовать для создания матовой </a:t>
            </a:r>
          </a:p>
          <a:p>
            <a:pPr lvl="0" indent="0" rtl="0"/>
            <a:r>
              <a:rPr lang="ru-RU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п</a:t>
            </a:r>
            <a:r>
              <a:rPr lang="ru" b="0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оверхности листового стекла, стеклянной посуды, стеклоблоков и винных </a:t>
            </a:r>
          </a:p>
          <a:p>
            <a:pPr lvl="0" indent="0" rtl="0"/>
            <a:r>
              <a:rPr lang="ru" b="0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бутылок, стекла для косметической продукции и других стеклянных изделий, </a:t>
            </a:r>
          </a:p>
          <a:p>
            <a:pPr lvl="0" indent="0" rtl="0"/>
            <a:r>
              <a:rPr lang="ru" b="0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изготовленных из натриево-известкового материала.</a:t>
            </a:r>
            <a:endParaRPr lang="en-US" altLang="x-none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2291" name="图片 2" descr="3 (复制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946400"/>
            <a:ext cx="4010025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 descr="2-2 (复制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2957513"/>
            <a:ext cx="4038600" cy="3230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/>
        </p:nvSpPr>
        <p:spPr>
          <a:xfrm>
            <a:off x="1241425" y="3937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400" b="1" i="0" u="none" strike="noStrike">
                <a:solidFill>
                  <a:srgbClr val="1E5BB4"/>
                </a:solidFill>
                <a:latin typeface="Arial"/>
                <a:sym typeface="Arial"/>
              </a:rPr>
              <a:t>Видеозапись процесса производства</a:t>
            </a:r>
            <a:endParaRPr lang="en-US" altLang="zh-CN" sz="2400" b="1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r:id="rId2" imgW="8515350" imgH="4441825"/>
        </mc:Choice>
        <mc:Fallback>
          <p:control r:id="rId2" imgW="8515350" imgH="4441825">
            <p:pic>
              <p:nvPicPr>
                <p:cNvPr id="2" name="Объект 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28800" y="1200150"/>
                  <a:ext cx="8515350" cy="444182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/>
        </p:nvSpPr>
        <p:spPr>
          <a:xfrm>
            <a:off x="1851025" y="7112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0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YK-0105 Порошок для травления стекла с атласным эффектом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sym typeface="黑体" panose="02010609060101010101" pitchFamily="1" charset="-122"/>
            </a:endParaRPr>
          </a:p>
        </p:txBody>
      </p:sp>
      <p:sp>
        <p:nvSpPr>
          <p:cNvPr id="14338" name="文本框 14"/>
          <p:cNvSpPr/>
          <p:nvPr/>
        </p:nvSpPr>
        <p:spPr>
          <a:xfrm>
            <a:off x="3694176" y="1390650"/>
            <a:ext cx="6954838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0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Для примера возьмем бутылку обычного белого вина 50 мл, 100 мл, 500 мл и листовое стекло</a:t>
            </a:r>
            <a:endParaRPr lang="en-US" altLang="x-none" sz="20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4339" name="文本框 2"/>
          <p:cNvSpPr/>
          <p:nvPr/>
        </p:nvSpPr>
        <p:spPr>
          <a:xfrm>
            <a:off x="1595438" y="1489075"/>
            <a:ext cx="2098738" cy="519113"/>
          </a:xfrm>
          <a:prstGeom prst="rect">
            <a:avLst/>
          </a:prstGeom>
          <a:solidFill>
            <a:srgbClr val="8FD2F1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800" b="0" i="0" u="none" strike="noStrike" dirty="0">
                <a:solidFill>
                  <a:srgbClr val="5F5F5F"/>
                </a:solidFill>
                <a:latin typeface="Arial"/>
                <a:ea typeface="黑体"/>
              </a:rPr>
              <a:t>Стоимость: </a:t>
            </a:r>
            <a:endParaRPr lang="zh-CN" altLang="en-US" sz="28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4340" name="文本框 3"/>
          <p:cNvSpPr/>
          <p:nvPr/>
        </p:nvSpPr>
        <p:spPr>
          <a:xfrm>
            <a:off x="3694176" y="2169318"/>
            <a:ext cx="3827462" cy="7000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2000" b="0" i="0" u="none" strike="noStrike" dirty="0">
                <a:solidFill>
                  <a:srgbClr val="2F2F2F"/>
                </a:solidFill>
                <a:latin typeface="Arial"/>
                <a:ea typeface="黑体"/>
              </a:rPr>
              <a:t>Стоимость =</a:t>
            </a:r>
            <a:r>
              <a:rPr lang="ru" sz="2000" b="0" i="0" u="sng" strike="noStrike" dirty="0">
                <a:solidFill>
                  <a:srgbClr val="2F2F2F"/>
                </a:solidFill>
                <a:latin typeface="Arial"/>
                <a:ea typeface="黑体"/>
              </a:rPr>
              <a:t> Цена за один пакет </a:t>
            </a:r>
            <a:r>
              <a:rPr lang="ru" sz="2000" b="0" i="0" u="none" strike="noStrike" dirty="0">
                <a:solidFill>
                  <a:srgbClr val="2F2F2F"/>
                </a:solidFill>
                <a:latin typeface="Arial"/>
                <a:ea typeface="黑体"/>
              </a:rPr>
              <a:t>       </a:t>
            </a:r>
            <a:endParaRPr lang="en-US" altLang="x-none" sz="20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  <a:p>
            <a:pPr lvl="0" indent="0" rtl="0"/>
            <a:r>
              <a:rPr lang="ru" sz="2000" b="0" i="0" u="none" strike="noStrike" dirty="0">
                <a:solidFill>
                  <a:srgbClr val="2F2F2F"/>
                </a:solidFill>
                <a:latin typeface="Arial"/>
                <a:ea typeface="黑体"/>
              </a:rPr>
              <a:t>                   Объем производства</a:t>
            </a:r>
            <a:endParaRPr lang="zh-CN" altLang="en-US" sz="20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graphicFrame>
        <p:nvGraphicFramePr>
          <p:cNvPr id="13318" name="表格 13317"/>
          <p:cNvGraphicFramePr>
            <a:graphicFrameLocks noGrp="1"/>
          </p:cNvGraphicFramePr>
          <p:nvPr/>
        </p:nvGraphicFramePr>
        <p:xfrm>
          <a:off x="1816100" y="3016250"/>
          <a:ext cx="8592820" cy="3130550"/>
        </p:xfrm>
        <a:graphic>
          <a:graphicData uri="http://schemas.openxmlformats.org/drawingml/2006/table">
            <a:tbl>
              <a:tblPr/>
              <a:tblGrid>
                <a:gridCol w="219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3305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 dirty="0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Бутылки</a:t>
                      </a:r>
                      <a:endParaRPr lang="en-US" altLang="x-none" sz="18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 dirty="0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50 мл</a:t>
                      </a:r>
                      <a:endParaRPr lang="en-US" altLang="x-none" sz="18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Бутылки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100 мл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Бутылки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500 мл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70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Yuke</a:t>
                      </a:r>
                      <a:endParaRPr lang="en-US" altLang="x-none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8000-15000</a:t>
                      </a:r>
                      <a:endParaRPr lang="en-US" altLang="zh-CN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7000-12000</a:t>
                      </a:r>
                      <a:endParaRPr lang="en-US" altLang="zh-CN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3000-6000</a:t>
                      </a:r>
                      <a:endParaRPr lang="en-US" altLang="zh-CN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Другой</a:t>
                      </a:r>
                      <a:endParaRPr lang="en-US" altLang="x-none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7500-12000</a:t>
                      </a:r>
                      <a:endParaRPr lang="en-US" altLang="zh-CN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6000-10000</a:t>
                      </a:r>
                      <a:endParaRPr lang="en-US" altLang="zh-CN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 dirty="0">
                          <a:solidFill>
                            <a:srgbClr val="5F5F5F"/>
                          </a:solidFill>
                          <a:latin typeface="Arial"/>
                          <a:ea typeface="黑体"/>
                          <a:sym typeface="Arial"/>
                        </a:rPr>
                        <a:t>2500-4500</a:t>
                      </a:r>
                      <a:endParaRPr lang="en-US" altLang="zh-CN" sz="1800" dirty="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3" name="直接连接符 5"/>
          <p:cNvSpPr/>
          <p:nvPr/>
        </p:nvSpPr>
        <p:spPr>
          <a:xfrm>
            <a:off x="1654175" y="2898775"/>
            <a:ext cx="2368550" cy="750888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lstStyle/>
          <a:p>
            <a:pPr lvl="0" indent="0"/>
            <a:endParaRPr lang="zh-CN" altLang="en-US">
              <a:ea typeface="黑体" panose="02010609060101010101" pitchFamily="1" charset="-122"/>
            </a:endParaRPr>
          </a:p>
        </p:txBody>
      </p:sp>
      <p:sp>
        <p:nvSpPr>
          <p:cNvPr id="14364" name="直接连接符 6"/>
          <p:cNvSpPr/>
          <p:nvPr/>
        </p:nvSpPr>
        <p:spPr>
          <a:xfrm>
            <a:off x="1885950" y="3041650"/>
            <a:ext cx="1670050" cy="1033463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lstStyle/>
          <a:p>
            <a:pPr lvl="0" indent="0"/>
            <a:endParaRPr lang="zh-CN" altLang="en-US">
              <a:ea typeface="黑体" panose="02010609060101010101" pitchFamily="1" charset="-122"/>
            </a:endParaRPr>
          </a:p>
        </p:txBody>
      </p:sp>
      <p:sp>
        <p:nvSpPr>
          <p:cNvPr id="14365" name="文本框 7"/>
          <p:cNvSpPr/>
          <p:nvPr/>
        </p:nvSpPr>
        <p:spPr>
          <a:xfrm>
            <a:off x="1783080" y="3649663"/>
            <a:ext cx="1772920" cy="36671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400" b="0" i="0" u="none" strike="noStrike" dirty="0">
                <a:solidFill>
                  <a:srgbClr val="2E2F31"/>
                </a:solidFill>
                <a:latin typeface="Arial"/>
                <a:ea typeface="黑体"/>
              </a:rPr>
              <a:t>Торговая марка</a:t>
            </a:r>
            <a:endParaRPr lang="en-US" altLang="x-none" sz="1400" dirty="0">
              <a:solidFill>
                <a:srgbClr val="2E2F31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4367" name="文本框 1"/>
          <p:cNvSpPr txBox="1"/>
          <p:nvPr/>
        </p:nvSpPr>
        <p:spPr>
          <a:xfrm>
            <a:off x="2728686" y="3010241"/>
            <a:ext cx="1326275" cy="41875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r" rtl="0"/>
            <a:r>
              <a:rPr lang="ru" sz="1400" b="0" i="0" u="none" strike="noStrike" dirty="0">
                <a:latin typeface="Arial"/>
              </a:rPr>
              <a:t>Объем </a:t>
            </a:r>
          </a:p>
          <a:p>
            <a:pPr lvl="0" indent="0" algn="r" rtl="0"/>
            <a:r>
              <a:rPr lang="ru" sz="1400" b="0" i="0" u="none" strike="noStrike" dirty="0">
                <a:latin typeface="Arial"/>
              </a:rPr>
              <a:t>производства</a:t>
            </a:r>
            <a:endParaRPr lang="en-US" altLang="zh-CN" sz="14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/>
        </p:nvSpPr>
        <p:spPr>
          <a:xfrm>
            <a:off x="1546225" y="979092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0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YK-0105 Порошок для травления стекла с атласным эффектом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sym typeface="黑体" panose="02010609060101010101" pitchFamily="1" charset="-122"/>
            </a:endParaRPr>
          </a:p>
        </p:txBody>
      </p:sp>
      <p:sp>
        <p:nvSpPr>
          <p:cNvPr id="15362" name="椭圆 4"/>
          <p:cNvSpPr/>
          <p:nvPr/>
        </p:nvSpPr>
        <p:spPr>
          <a:xfrm>
            <a:off x="193230" y="2818606"/>
            <a:ext cx="3354641" cy="1646237"/>
          </a:xfrm>
          <a:prstGeom prst="ellipse">
            <a:avLst/>
          </a:prstGeom>
          <a:gradFill rotWithShape="1">
            <a:gsLst>
              <a:gs pos="0">
                <a:srgbClr val="47B6E7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indent="0" algn="ctr" rtl="0"/>
            <a:r>
              <a:rPr lang="ru" sz="2800" b="0" i="0" u="none" strike="noStrike" dirty="0">
                <a:solidFill>
                  <a:srgbClr val="393939"/>
                </a:solidFill>
                <a:latin typeface="Arial"/>
                <a:ea typeface="黑体"/>
                <a:sym typeface="Arial"/>
              </a:rPr>
              <a:t>Стабильность</a:t>
            </a:r>
            <a:endParaRPr lang="en-US" altLang="x-none" sz="2800" dirty="0">
              <a:solidFill>
                <a:srgbClr val="393939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  <a:p>
            <a:pPr lvl="0" indent="0" algn="ctr" rtl="0"/>
            <a:r>
              <a:rPr lang="ru" sz="2800" b="0" i="0" u="none" strike="noStrike" dirty="0">
                <a:solidFill>
                  <a:srgbClr val="393939"/>
                </a:solidFill>
                <a:latin typeface="Arial"/>
                <a:ea typeface="黑体"/>
                <a:sym typeface="Arial"/>
              </a:rPr>
              <a:t>продукта</a:t>
            </a:r>
            <a:endParaRPr lang="en-US" altLang="x-none" sz="2800" dirty="0">
              <a:solidFill>
                <a:srgbClr val="393939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5363" name="文本框 3"/>
          <p:cNvSpPr/>
          <p:nvPr/>
        </p:nvSpPr>
        <p:spPr>
          <a:xfrm>
            <a:off x="3435350" y="2316163"/>
            <a:ext cx="7275513" cy="379435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1. Хорошая растворимость, короткое время растворения.</a:t>
            </a:r>
            <a:endParaRPr lang="en-US" altLang="x-none" sz="2400" dirty="0">
              <a:solidFill>
                <a:srgbClr val="2F2F2F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/>
            <a:endParaRPr lang="zh-CN" altLang="en-US" sz="2400" dirty="0">
              <a:solidFill>
                <a:srgbClr val="2F2F2F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2.Хорошее образование суспензии, которая трудно выпадает в осадок.</a:t>
            </a:r>
            <a:endParaRPr lang="en-US" altLang="x-none" sz="2400" dirty="0">
              <a:solidFill>
                <a:srgbClr val="2F2F2F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/>
            <a:endParaRPr lang="zh-CN" altLang="en-US" sz="24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3. Малая зависимость от температуры. </a:t>
            </a:r>
            <a:r>
              <a:rPr lang="ru-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Операции по травлению стекла можно производить</a:t>
            </a:r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 до тех пор, пока вода не замерзнет до температуры -10 °C</a:t>
            </a:r>
            <a:r>
              <a:rPr lang="ru" sz="2400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.</a:t>
            </a:r>
            <a:endParaRPr lang="en-US" altLang="x-none" sz="2400" dirty="0">
              <a:solidFill>
                <a:srgbClr val="2F2F2F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5"/>
          <p:cNvSpPr>
            <a:spLocks noGrp="1"/>
          </p:cNvSpPr>
          <p:nvPr/>
        </p:nvSpPr>
        <p:spPr>
          <a:xfrm>
            <a:off x="1781175" y="593725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0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YK-0105 Порошок для травления стекла с атласным эффектом</a:t>
            </a:r>
            <a:endParaRPr lang="en-US" altLang="zh-CN" sz="20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graphicFrame>
        <p:nvGraphicFramePr>
          <p:cNvPr id="15363" name="表格 15362"/>
          <p:cNvGraphicFramePr>
            <a:graphicFrameLocks noGrp="1"/>
          </p:cNvGraphicFramePr>
          <p:nvPr/>
        </p:nvGraphicFramePr>
        <p:xfrm>
          <a:off x="1781175" y="1317625"/>
          <a:ext cx="8448675" cy="4853305"/>
        </p:xfrm>
        <a:graphic>
          <a:graphicData uri="http://schemas.openxmlformats.org/drawingml/2006/table">
            <a:tbl>
              <a:tblPr/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 dirty="0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Сопоставление</a:t>
                      </a:r>
                      <a:endParaRPr lang="en-US" altLang="x-none" sz="18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Хороший порошок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Обычный порошок</a:t>
                      </a:r>
                      <a:endParaRPr lang="en-US" altLang="x-none" sz="18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875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Растворимость</a:t>
                      </a:r>
                      <a:endParaRPr lang="zh-CN" altLang="en-US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Высокочистый, трудно выпадающий в осадок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Содержат примеси, легко выпадающий в осадок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550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Эффект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Эффект стабильности между каждой партией</a:t>
                      </a:r>
                      <a:endParaRPr lang="zh-CN" altLang="en-US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Во время производства эффект иногда бывает удовлетворительным, а иногда — нет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825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Стоимость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Простота в эксплуатации, экономия рабочей силы и времени, снижение затрат</a:t>
                      </a:r>
                      <a:endParaRPr lang="en-US" altLang="x-none" sz="180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1800" b="0" i="0" u="none" strike="noStrike" dirty="0">
                          <a:solidFill>
                            <a:srgbClr val="2F2F2F"/>
                          </a:solidFill>
                          <a:latin typeface="Arial"/>
                          <a:ea typeface="黑体"/>
                          <a:sym typeface="Arial"/>
                        </a:rPr>
                        <a:t>Необходимо производить корректировки, затрачивать рабочую силу и время, увеличивать стоимость</a:t>
                      </a:r>
                      <a:endParaRPr lang="en-US" altLang="x-none" sz="1800" dirty="0">
                        <a:solidFill>
                          <a:srgbClr val="2F2F2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7"/>
          <p:cNvSpPr txBox="1"/>
          <p:nvPr/>
        </p:nvSpPr>
        <p:spPr>
          <a:xfrm>
            <a:off x="7245350" y="1903413"/>
            <a:ext cx="1120775" cy="221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3800" b="0" i="0" u="none" strike="noStrike">
                <a:solidFill>
                  <a:srgbClr val="1E5BB4"/>
                </a:solidFill>
                <a:latin typeface="Bell MT"/>
                <a:ea typeface="华文隶书"/>
              </a:rPr>
              <a:t>3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7410" name="直接连接符 18"/>
          <p:cNvCxnSpPr/>
          <p:nvPr/>
        </p:nvCxnSpPr>
        <p:spPr>
          <a:xfrm>
            <a:off x="5062538" y="2047875"/>
            <a:ext cx="2185987" cy="1963738"/>
          </a:xfrm>
          <a:prstGeom prst="line">
            <a:avLst/>
          </a:prstGeom>
          <a:ln w="6350" cap="flat" cmpd="sng">
            <a:solidFill>
              <a:srgbClr val="B482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11" name="直接连接符 19"/>
          <p:cNvCxnSpPr/>
          <p:nvPr/>
        </p:nvCxnSpPr>
        <p:spPr>
          <a:xfrm>
            <a:off x="4413250" y="1835150"/>
            <a:ext cx="2743200" cy="2462213"/>
          </a:xfrm>
          <a:prstGeom prst="line">
            <a:avLst/>
          </a:prstGeom>
          <a:ln w="63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12" name="直接连接符 20"/>
          <p:cNvCxnSpPr/>
          <p:nvPr/>
        </p:nvCxnSpPr>
        <p:spPr>
          <a:xfrm>
            <a:off x="4651375" y="2419350"/>
            <a:ext cx="2741613" cy="2463800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413" name="文本框 21"/>
          <p:cNvSpPr txBox="1"/>
          <p:nvPr/>
        </p:nvSpPr>
        <p:spPr>
          <a:xfrm>
            <a:off x="1233601" y="2817020"/>
            <a:ext cx="6011749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3200" b="0" i="0" u="none" strike="noStrike" dirty="0">
                <a:latin typeface="Arial"/>
                <a:ea typeface="黑体"/>
                <a:sym typeface="Arial"/>
              </a:rPr>
              <a:t>Почему следует выбрать Yuke?</a:t>
            </a:r>
            <a:endParaRPr lang="en-US" altLang="x-none" sz="3200" dirty="0"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7414" name="文本框 16390"/>
          <p:cNvSpPr txBox="1"/>
          <p:nvPr/>
        </p:nvSpPr>
        <p:spPr>
          <a:xfrm>
            <a:off x="1258888" y="3458767"/>
            <a:ext cx="3348037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1800" b="0" i="0" u="none" strike="noStrike" dirty="0">
                <a:solidFill>
                  <a:srgbClr val="AFB2B4"/>
                </a:solidFill>
                <a:latin typeface="Arial"/>
                <a:ea typeface="Arial"/>
                <a:sym typeface="Arial"/>
              </a:rPr>
              <a:t>a. Качественные услуги</a:t>
            </a:r>
            <a:endParaRPr lang="en-US" altLang="x-none" dirty="0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  <a:p>
            <a:pPr lvl="0" indent="0" rtl="0"/>
            <a:r>
              <a:rPr lang="ru" sz="1800" b="0" i="0" u="none" strike="noStrike" dirty="0">
                <a:solidFill>
                  <a:srgbClr val="AFB2B4"/>
                </a:solidFill>
                <a:latin typeface="Arial"/>
                <a:ea typeface="Arial"/>
                <a:sym typeface="Arial"/>
              </a:rPr>
              <a:t>b. Дополнительные услуги</a:t>
            </a:r>
            <a:endParaRPr lang="en-US" altLang="x-none" dirty="0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  <a:p>
            <a:pPr lvl="0" indent="0"/>
            <a:endParaRPr lang="en-US" altLang="x-none" dirty="0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1"/>
          <p:cNvSpPr/>
          <p:nvPr/>
        </p:nvSpPr>
        <p:spPr>
          <a:xfrm rot="-7200000">
            <a:off x="5033963" y="3776663"/>
            <a:ext cx="625475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18434" name="任意多边形 2"/>
          <p:cNvSpPr/>
          <p:nvPr/>
        </p:nvSpPr>
        <p:spPr>
          <a:xfrm>
            <a:off x="5861050" y="2336800"/>
            <a:ext cx="627063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18435" name="任意多边形 3"/>
          <p:cNvSpPr/>
          <p:nvPr/>
        </p:nvSpPr>
        <p:spPr>
          <a:xfrm rot="7200000">
            <a:off x="6834188" y="3776663"/>
            <a:ext cx="625475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18436" name="椭圆 4"/>
          <p:cNvSpPr/>
          <p:nvPr/>
        </p:nvSpPr>
        <p:spPr>
          <a:xfrm>
            <a:off x="5256213" y="2871788"/>
            <a:ext cx="2054225" cy="1392237"/>
          </a:xfrm>
          <a:prstGeom prst="ellipse">
            <a:avLst/>
          </a:prstGeom>
          <a:gradFill rotWithShape="1">
            <a:gsLst>
              <a:gs pos="0">
                <a:srgbClr val="47B6E7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indent="0" algn="ctr" rtl="0"/>
            <a:r>
              <a:rPr lang="ru" sz="2800" b="0" i="0" u="none" strike="noStrike">
                <a:solidFill>
                  <a:srgbClr val="116285"/>
                </a:solidFill>
                <a:latin typeface="Arial"/>
                <a:ea typeface="黑体"/>
                <a:sym typeface="Arial"/>
              </a:rPr>
              <a:t>Услуги</a:t>
            </a:r>
            <a:endParaRPr lang="en-US" altLang="x-none" sz="2800">
              <a:solidFill>
                <a:srgbClr val="116285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8437" name="矩形 7"/>
          <p:cNvSpPr/>
          <p:nvPr/>
        </p:nvSpPr>
        <p:spPr>
          <a:xfrm>
            <a:off x="5037931" y="1574800"/>
            <a:ext cx="2273300" cy="809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110000"/>
              </a:lnSpc>
            </a:pPr>
            <a:r>
              <a:rPr lang="ru" sz="2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Послепродажное обслуживание</a:t>
            </a:r>
            <a:endParaRPr lang="en-US" altLang="x-none" sz="2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8438" name="矩形 8"/>
          <p:cNvSpPr/>
          <p:nvPr/>
        </p:nvSpPr>
        <p:spPr>
          <a:xfrm>
            <a:off x="7310438" y="4124325"/>
            <a:ext cx="1389062" cy="876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110000"/>
              </a:lnSpc>
            </a:pPr>
            <a:r>
              <a:rPr lang="ru" sz="2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Продажа</a:t>
            </a:r>
            <a:endParaRPr lang="en-US" altLang="x-none" sz="16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8439" name="矩形 9"/>
          <p:cNvSpPr/>
          <p:nvPr/>
        </p:nvSpPr>
        <p:spPr>
          <a:xfrm>
            <a:off x="3448564" y="3724276"/>
            <a:ext cx="2361090" cy="20796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88000"/>
              </a:lnSpc>
            </a:pPr>
            <a:r>
              <a:rPr lang="ru" sz="2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Предварительные продажи</a:t>
            </a:r>
            <a:endParaRPr lang="en-US" altLang="x-none" sz="2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8440" name="标题 5"/>
          <p:cNvSpPr>
            <a:spLocks noGrp="1"/>
          </p:cNvSpPr>
          <p:nvPr/>
        </p:nvSpPr>
        <p:spPr>
          <a:xfrm>
            <a:off x="1241425" y="3937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3200" b="0" i="0" u="none" strike="noStrike">
                <a:solidFill>
                  <a:srgbClr val="1E5BB4"/>
                </a:solidFill>
                <a:latin typeface="Arial"/>
                <a:ea typeface="黑体"/>
                <a:sym typeface="Arial"/>
              </a:rPr>
              <a:t>Почему следует выбрать Yuke?</a:t>
            </a:r>
            <a:endParaRPr lang="en-US" altLang="zh-CN" sz="320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8441" name="文本框 12"/>
          <p:cNvSpPr/>
          <p:nvPr/>
        </p:nvSpPr>
        <p:spPr>
          <a:xfrm>
            <a:off x="163513" y="4124325"/>
            <a:ext cx="3551237" cy="12169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5F5F5F"/>
                </a:solidFill>
                <a:latin typeface="Arial"/>
                <a:ea typeface="宋体"/>
                <a:sym typeface="黑体"/>
              </a:rPr>
              <a:t>Оборудование для образования матовой поверхности </a:t>
            </a:r>
            <a:endParaRPr lang="en-US" altLang="x-none" sz="1400" dirty="0">
              <a:solidFill>
                <a:srgbClr val="5F5F5F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 algn="ctr" rtl="0"/>
            <a:r>
              <a:rPr lang="ru" sz="1400" b="0" i="0" u="none" strike="noStrike" dirty="0">
                <a:solidFill>
                  <a:srgbClr val="5F5F5F"/>
                </a:solidFill>
                <a:latin typeface="Arial"/>
                <a:ea typeface="宋体"/>
                <a:sym typeface="黑体"/>
              </a:rPr>
              <a:t>разработанное в соответствии с размерами продукции заказчика и ежедневным объемом производства </a:t>
            </a:r>
            <a:endParaRPr lang="zh-CN" altLang="en-US" sz="14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8442" name="文本框 14"/>
          <p:cNvSpPr/>
          <p:nvPr/>
        </p:nvSpPr>
        <p:spPr>
          <a:xfrm>
            <a:off x="8484197" y="4406106"/>
            <a:ext cx="2508023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5F5F5F"/>
                </a:solidFill>
                <a:latin typeface="Arial"/>
                <a:ea typeface="宋体"/>
                <a:sym typeface="黑体"/>
              </a:rPr>
              <a:t>Предоставление бесплатной инструкции по технологии</a:t>
            </a:r>
            <a:endParaRPr lang="zh-CN" altLang="en-US" sz="14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8443" name="文本框 15"/>
          <p:cNvSpPr/>
          <p:nvPr/>
        </p:nvSpPr>
        <p:spPr>
          <a:xfrm>
            <a:off x="3889375" y="1117600"/>
            <a:ext cx="4570413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5F5F5F"/>
                </a:solidFill>
                <a:latin typeface="Arial"/>
                <a:ea typeface="宋体"/>
                <a:sym typeface="黑体"/>
              </a:rPr>
              <a:t>Предоставление клиентами новой информации в сфере маркетинга</a:t>
            </a:r>
            <a:endParaRPr lang="en-US" altLang="en-US" sz="14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椭圆 4"/>
          <p:cNvSpPr/>
          <p:nvPr/>
        </p:nvSpPr>
        <p:spPr>
          <a:xfrm>
            <a:off x="3598068" y="2911337"/>
            <a:ext cx="4132263" cy="1687512"/>
          </a:xfrm>
          <a:prstGeom prst="ellipse">
            <a:avLst/>
          </a:prstGeom>
          <a:gradFill rotWithShape="1">
            <a:gsLst>
              <a:gs pos="0">
                <a:srgbClr val="47B6E7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indent="0" algn="ctr" rtl="0"/>
            <a:r>
              <a:rPr lang="ru" sz="2800" b="0" i="0" u="none" strike="noStrike" dirty="0">
                <a:solidFill>
                  <a:srgbClr val="116285"/>
                </a:solidFill>
                <a:latin typeface="Arial"/>
                <a:ea typeface="黑体"/>
                <a:sym typeface="Arial"/>
              </a:rPr>
              <a:t>Дополнительные услуги</a:t>
            </a:r>
            <a:endParaRPr lang="en-US" altLang="x-none" sz="2800" dirty="0">
              <a:solidFill>
                <a:srgbClr val="116285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9458" name="标题 5"/>
          <p:cNvSpPr>
            <a:spLocks noGrp="1"/>
          </p:cNvSpPr>
          <p:nvPr/>
        </p:nvSpPr>
        <p:spPr>
          <a:xfrm>
            <a:off x="1241425" y="3937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3200" b="0" i="0" u="none" strike="noStrike">
                <a:solidFill>
                  <a:srgbClr val="1E5BB4"/>
                </a:solidFill>
                <a:latin typeface="Arial"/>
                <a:ea typeface="黑体"/>
                <a:sym typeface="Arial"/>
              </a:rPr>
              <a:t>Почему следует выбрать Yuke?</a:t>
            </a:r>
            <a:endParaRPr lang="en-US" altLang="zh-CN" sz="320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9459" name="文本框 1"/>
          <p:cNvSpPr/>
          <p:nvPr/>
        </p:nvSpPr>
        <p:spPr>
          <a:xfrm>
            <a:off x="2817245" y="1374833"/>
            <a:ext cx="6557509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Arial"/>
              </a:rPr>
              <a:t>Мы помогаем нашим клиентам выйти на рынок продаж товаров из матового стекла.</a:t>
            </a:r>
            <a:endParaRPr lang="en-US" altLang="x-none" sz="24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9460" name="文本框 7"/>
          <p:cNvSpPr/>
          <p:nvPr/>
        </p:nvSpPr>
        <p:spPr>
          <a:xfrm>
            <a:off x="647700" y="4727575"/>
            <a:ext cx="348297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黑体"/>
              </a:rPr>
              <a:t>Технические обмены производятся раз в год</a:t>
            </a:r>
            <a:endParaRPr lang="en-US" altLang="x-none" sz="2400" dirty="0">
              <a:solidFill>
                <a:srgbClr val="2F2F2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9461" name="文本框 6"/>
          <p:cNvSpPr/>
          <p:nvPr/>
        </p:nvSpPr>
        <p:spPr>
          <a:xfrm>
            <a:off x="6096000" y="4727575"/>
            <a:ext cx="568960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400" b="0" i="0" u="none" strike="noStrike" dirty="0">
                <a:solidFill>
                  <a:srgbClr val="2F2F2F"/>
                </a:solidFill>
                <a:latin typeface="Arial"/>
                <a:ea typeface="宋体"/>
                <a:sym typeface="Arial"/>
              </a:rPr>
              <a:t>Мы предоставляем индивидуальные услуги по разработке</a:t>
            </a:r>
            <a:r>
              <a:rPr lang="ru" sz="1800" b="0" i="0" u="none" strike="noStrike" dirty="0">
                <a:solidFill>
                  <a:srgbClr val="2F2F2F"/>
                </a:solidFill>
                <a:latin typeface="Arial"/>
                <a:ea typeface="宋体"/>
                <a:sym typeface="黑体"/>
              </a:rPr>
              <a:t>.</a:t>
            </a:r>
            <a:endParaRPr lang="zh-CN" altLang="en-US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19462" name="任意多边形 9"/>
          <p:cNvSpPr/>
          <p:nvPr/>
        </p:nvSpPr>
        <p:spPr>
          <a:xfrm>
            <a:off x="5349875" y="2255838"/>
            <a:ext cx="628650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19463" name="任意多边形 10"/>
          <p:cNvSpPr/>
          <p:nvPr/>
        </p:nvSpPr>
        <p:spPr>
          <a:xfrm rot="-7140000">
            <a:off x="3941763" y="4027488"/>
            <a:ext cx="625475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19464" name="任意多边形 11"/>
          <p:cNvSpPr/>
          <p:nvPr/>
        </p:nvSpPr>
        <p:spPr>
          <a:xfrm rot="7620000">
            <a:off x="6684963" y="4043363"/>
            <a:ext cx="625475" cy="7080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1" name="直接连接符 18"/>
          <p:cNvCxnSpPr/>
          <p:nvPr/>
        </p:nvCxnSpPr>
        <p:spPr>
          <a:xfrm>
            <a:off x="5062538" y="2047875"/>
            <a:ext cx="2185987" cy="1963738"/>
          </a:xfrm>
          <a:prstGeom prst="line">
            <a:avLst/>
          </a:prstGeom>
          <a:ln w="6350" cap="flat" cmpd="sng">
            <a:solidFill>
              <a:srgbClr val="B482D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82" name="直接连接符 19"/>
          <p:cNvCxnSpPr/>
          <p:nvPr/>
        </p:nvCxnSpPr>
        <p:spPr>
          <a:xfrm>
            <a:off x="4413250" y="1835150"/>
            <a:ext cx="2743200" cy="2462213"/>
          </a:xfrm>
          <a:prstGeom prst="line">
            <a:avLst/>
          </a:prstGeom>
          <a:ln w="63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83" name="直接连接符 20"/>
          <p:cNvCxnSpPr/>
          <p:nvPr/>
        </p:nvCxnSpPr>
        <p:spPr>
          <a:xfrm>
            <a:off x="4651375" y="2419350"/>
            <a:ext cx="2741613" cy="2463800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84" name="文本框 21"/>
          <p:cNvSpPr txBox="1"/>
          <p:nvPr/>
        </p:nvSpPr>
        <p:spPr>
          <a:xfrm>
            <a:off x="3313905" y="2730046"/>
            <a:ext cx="8718437" cy="698954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3600" b="0" i="0" u="none" strike="noStrike" dirty="0">
                <a:latin typeface="Arial"/>
                <a:ea typeface="黑体"/>
                <a:sym typeface="Arial"/>
              </a:rPr>
              <a:t>КОНЕЦ                СПАСИБО </a:t>
            </a:r>
          </a:p>
          <a:p>
            <a:pPr lvl="0" indent="0" rtl="0"/>
            <a:r>
              <a:rPr lang="ru" sz="3600" dirty="0">
                <a:latin typeface="Arial"/>
                <a:ea typeface="黑体"/>
                <a:sym typeface="Arial"/>
              </a:rPr>
              <a:t>				</a:t>
            </a:r>
            <a:r>
              <a:rPr lang="ru" sz="3600" b="0" i="0" u="none" strike="noStrike" dirty="0">
                <a:latin typeface="Arial"/>
                <a:ea typeface="黑体"/>
                <a:sym typeface="Arial"/>
              </a:rPr>
              <a:t>ЗА ВНИМАНИЕ</a:t>
            </a:r>
            <a:endParaRPr lang="en-US" altLang="x-none" sz="3600" dirty="0"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椭圆 32"/>
          <p:cNvGrpSpPr/>
          <p:nvPr/>
        </p:nvGrpSpPr>
        <p:grpSpPr>
          <a:xfrm>
            <a:off x="6138863" y="1968500"/>
            <a:ext cx="841375" cy="847725"/>
            <a:chOff x="0" y="0"/>
            <a:chExt cx="530" cy="534"/>
          </a:xfrm>
        </p:grpSpPr>
        <p:pic>
          <p:nvPicPr>
            <p:cNvPr id="4098" name="椭圆 3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30" cy="5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9" name="文本框 4099"/>
            <p:cNvSpPr txBox="1"/>
            <p:nvPr/>
          </p:nvSpPr>
          <p:spPr>
            <a:xfrm>
              <a:off x="90" y="93"/>
              <a:ext cx="347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indent="0" algn="ctr" rtl="0"/>
              <a:r>
                <a:rPr lang="ru" sz="3200" b="0" i="0" u="none" strike="noStrike">
                  <a:solidFill>
                    <a:srgbClr val="1CADE4"/>
                  </a:solidFill>
                  <a:latin typeface="Impact"/>
                </a:rPr>
                <a:t>01</a:t>
              </a:r>
              <a:endParaRPr lang="en-US" altLang="x-none" sz="3200">
                <a:solidFill>
                  <a:srgbClr val="1CADE4"/>
                </a:solidFill>
                <a:latin typeface="Impact" panose="020B0806030902050204" pitchFamily="2" charset="0"/>
              </a:endParaRPr>
            </a:p>
          </p:txBody>
        </p:sp>
      </p:grpSp>
      <p:sp>
        <p:nvSpPr>
          <p:cNvPr id="4100" name="矩形 15"/>
          <p:cNvSpPr/>
          <p:nvPr/>
        </p:nvSpPr>
        <p:spPr>
          <a:xfrm>
            <a:off x="7323138" y="2865438"/>
            <a:ext cx="2441575" cy="458787"/>
          </a:xfrm>
          <a:custGeom>
            <a:avLst/>
            <a:gdLst/>
            <a:ahLst/>
            <a:cxnLst>
              <a:cxn ang="0">
                <a:pos x="25288" y="0"/>
              </a:cxn>
              <a:cxn ang="0">
                <a:pos x="2441575" y="0"/>
              </a:cxn>
              <a:cxn ang="0">
                <a:pos x="2441575" y="458787"/>
              </a:cxn>
              <a:cxn ang="0">
                <a:pos x="0" y="380572"/>
              </a:cxn>
              <a:cxn ang="0">
                <a:pos x="25288" y="0"/>
              </a:cxn>
            </a:cxnLst>
            <a:rect l="0" t="0" r="0" b="0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>
                  <a:alpha val="9000"/>
                </a:srgbClr>
              </a:gs>
            </a:gsLst>
            <a:lin ang="5400000"/>
          </a:gra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101" name="矩形 34"/>
          <p:cNvSpPr/>
          <p:nvPr/>
        </p:nvSpPr>
        <p:spPr>
          <a:xfrm>
            <a:off x="7323138" y="2674938"/>
            <a:ext cx="3275012" cy="649287"/>
          </a:xfrm>
          <a:prstGeom prst="rect">
            <a:avLst/>
          </a:prstGeom>
          <a:solidFill>
            <a:srgbClr val="1CADE4"/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noAutofit/>
          </a:bodyPr>
          <a:lstStyle/>
          <a:p>
            <a:pPr lvl="0" indent="0" algn="ctr" rtl="0">
              <a:lnSpc>
                <a:spcPct val="130000"/>
              </a:lnSpc>
            </a:pPr>
            <a:r>
              <a:rPr lang="ru" sz="1600" b="0" i="0" u="none" strike="noStrike">
                <a:solidFill>
                  <a:srgbClr val="FFFFFF"/>
                </a:solidFill>
                <a:latin typeface="微软雅黑" panose="020B0503020204020204" charset="-122"/>
                <a:ea typeface="微软雅黑"/>
              </a:rPr>
              <a:t>Направление деятельности компании (P3-6)</a:t>
            </a:r>
            <a:endParaRPr lang="en-US" altLang="x-none" sz="160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4102" name="直接连接符 35"/>
          <p:cNvCxnSpPr/>
          <p:nvPr/>
        </p:nvCxnSpPr>
        <p:spPr>
          <a:xfrm>
            <a:off x="6835775" y="2613025"/>
            <a:ext cx="401638" cy="303213"/>
          </a:xfrm>
          <a:prstGeom prst="line">
            <a:avLst/>
          </a:prstGeom>
          <a:ln w="25400" cap="flat" cmpd="sng">
            <a:solidFill>
              <a:srgbClr val="A4DEF4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103" name="椭圆 37"/>
          <p:cNvGrpSpPr/>
          <p:nvPr/>
        </p:nvGrpSpPr>
        <p:grpSpPr>
          <a:xfrm>
            <a:off x="5430838" y="3054350"/>
            <a:ext cx="860425" cy="871538"/>
            <a:chOff x="0" y="0"/>
            <a:chExt cx="542" cy="549"/>
          </a:xfrm>
        </p:grpSpPr>
        <p:pic>
          <p:nvPicPr>
            <p:cNvPr id="4104" name="椭圆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2" cy="5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文本框 4105"/>
            <p:cNvSpPr txBox="1"/>
            <p:nvPr/>
          </p:nvSpPr>
          <p:spPr>
            <a:xfrm>
              <a:off x="92" y="95"/>
              <a:ext cx="35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indent="0" algn="ctr" rtl="0"/>
              <a:r>
                <a:rPr lang="ru" sz="3200" b="0" i="0" u="none" strike="noStrike">
                  <a:solidFill>
                    <a:srgbClr val="1CADE4"/>
                  </a:solidFill>
                  <a:latin typeface="Impact"/>
                </a:rPr>
                <a:t>02</a:t>
              </a:r>
              <a:endParaRPr lang="en-US" altLang="x-none" sz="3200">
                <a:solidFill>
                  <a:srgbClr val="1CADE4"/>
                </a:solidFill>
                <a:latin typeface="Impact" panose="020B0806030902050204" pitchFamily="2" charset="0"/>
              </a:endParaRPr>
            </a:p>
          </p:txBody>
        </p:sp>
      </p:grpSp>
      <p:sp>
        <p:nvSpPr>
          <p:cNvPr id="4106" name="矩形 15"/>
          <p:cNvSpPr/>
          <p:nvPr/>
        </p:nvSpPr>
        <p:spPr>
          <a:xfrm>
            <a:off x="6626225" y="3965575"/>
            <a:ext cx="2441575" cy="457200"/>
          </a:xfrm>
          <a:custGeom>
            <a:avLst/>
            <a:gdLst/>
            <a:ahLst/>
            <a:cxnLst>
              <a:cxn ang="0">
                <a:pos x="25288" y="0"/>
              </a:cxn>
              <a:cxn ang="0">
                <a:pos x="2441575" y="0"/>
              </a:cxn>
              <a:cxn ang="0">
                <a:pos x="2441575" y="457200"/>
              </a:cxn>
              <a:cxn ang="0">
                <a:pos x="0" y="379255"/>
              </a:cxn>
              <a:cxn ang="0">
                <a:pos x="25288" y="0"/>
              </a:cxn>
            </a:cxnLst>
            <a:rect l="0" t="0" r="0" b="0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>
                  <a:alpha val="9000"/>
                </a:srgbClr>
              </a:gs>
            </a:gsLst>
            <a:lin ang="5400000"/>
          </a:gra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107" name="矩形 39"/>
          <p:cNvSpPr/>
          <p:nvPr/>
        </p:nvSpPr>
        <p:spPr>
          <a:xfrm>
            <a:off x="6626225" y="3832225"/>
            <a:ext cx="3973513" cy="590550"/>
          </a:xfrm>
          <a:prstGeom prst="rect">
            <a:avLst/>
          </a:prstGeom>
          <a:solidFill>
            <a:srgbClr val="1CADE4"/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noAutofit/>
          </a:bodyPr>
          <a:lstStyle/>
          <a:p>
            <a:pPr lvl="0" indent="0" algn="ctr" rtl="0">
              <a:lnSpc>
                <a:spcPct val="130000"/>
              </a:lnSpc>
            </a:pPr>
            <a:r>
              <a:rPr lang="ru" sz="1600" b="0" i="0" u="none" strike="noStrike">
                <a:solidFill>
                  <a:srgbClr val="FFFFFF"/>
                </a:solidFill>
                <a:latin typeface="微软雅黑" panose="020B0503020204020204" charset="-122"/>
                <a:ea typeface="微软雅黑"/>
              </a:rPr>
              <a:t>Представление YK-0105 (P7-13) </a:t>
            </a:r>
            <a:endParaRPr lang="en-US" altLang="x-none" sz="160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4108" name="直接连接符 40"/>
          <p:cNvCxnSpPr/>
          <p:nvPr/>
        </p:nvCxnSpPr>
        <p:spPr>
          <a:xfrm>
            <a:off x="6138863" y="3711575"/>
            <a:ext cx="401637" cy="303213"/>
          </a:xfrm>
          <a:prstGeom prst="line">
            <a:avLst/>
          </a:prstGeom>
          <a:ln w="25400" cap="flat" cmpd="sng">
            <a:solidFill>
              <a:srgbClr val="A4DEF4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109" name="椭圆 42"/>
          <p:cNvGrpSpPr/>
          <p:nvPr/>
        </p:nvGrpSpPr>
        <p:grpSpPr>
          <a:xfrm>
            <a:off x="4730750" y="4157663"/>
            <a:ext cx="865188" cy="865187"/>
            <a:chOff x="0" y="0"/>
            <a:chExt cx="545" cy="545"/>
          </a:xfrm>
        </p:grpSpPr>
        <p:pic>
          <p:nvPicPr>
            <p:cNvPr id="4110" name="椭圆 4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45" cy="5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1" name="文本框 4111"/>
            <p:cNvSpPr txBox="1"/>
            <p:nvPr/>
          </p:nvSpPr>
          <p:spPr>
            <a:xfrm>
              <a:off x="94" y="92"/>
              <a:ext cx="35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>
              <a:noAutofit/>
            </a:bodyPr>
            <a:lstStyle/>
            <a:p>
              <a:pPr lvl="0" indent="0" algn="ctr" rtl="0"/>
              <a:r>
                <a:rPr lang="ru" sz="3200" b="0" i="0" u="none" strike="noStrike">
                  <a:solidFill>
                    <a:srgbClr val="1CADE4"/>
                  </a:solidFill>
                  <a:latin typeface="Impact"/>
                </a:rPr>
                <a:t>03</a:t>
              </a:r>
              <a:endParaRPr lang="en-US" altLang="x-none" sz="3200">
                <a:solidFill>
                  <a:srgbClr val="1CADE4"/>
                </a:solidFill>
                <a:latin typeface="Impact" panose="020B0806030902050204" pitchFamily="2" charset="0"/>
              </a:endParaRPr>
            </a:p>
          </p:txBody>
        </p:sp>
      </p:grpSp>
      <p:sp>
        <p:nvSpPr>
          <p:cNvPr id="4112" name="矩形 15"/>
          <p:cNvSpPr/>
          <p:nvPr/>
        </p:nvSpPr>
        <p:spPr>
          <a:xfrm>
            <a:off x="5929313" y="5064125"/>
            <a:ext cx="2441575" cy="457200"/>
          </a:xfrm>
          <a:custGeom>
            <a:avLst/>
            <a:gdLst/>
            <a:ahLst/>
            <a:cxnLst>
              <a:cxn ang="0">
                <a:pos x="25288" y="0"/>
              </a:cxn>
              <a:cxn ang="0">
                <a:pos x="2441575" y="0"/>
              </a:cxn>
              <a:cxn ang="0">
                <a:pos x="2441575" y="457200"/>
              </a:cxn>
              <a:cxn ang="0">
                <a:pos x="0" y="379255"/>
              </a:cxn>
              <a:cxn ang="0">
                <a:pos x="25288" y="0"/>
              </a:cxn>
            </a:cxnLst>
            <a:rect l="0" t="0" r="0" b="0"/>
            <a:pathLst>
              <a:path w="3783604" h="689605">
                <a:moveTo>
                  <a:pt x="39188" y="0"/>
                </a:moveTo>
                <a:lnTo>
                  <a:pt x="3783604" y="0"/>
                </a:lnTo>
                <a:lnTo>
                  <a:pt x="3783604" y="689605"/>
                </a:lnTo>
                <a:lnTo>
                  <a:pt x="0" y="572039"/>
                </a:lnTo>
                <a:lnTo>
                  <a:pt x="39188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>
                  <a:alpha val="9000"/>
                </a:srgbClr>
              </a:gs>
            </a:gsLst>
            <a:lin ang="5400000"/>
          </a:gra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4113" name="矩形 44"/>
          <p:cNvSpPr/>
          <p:nvPr/>
        </p:nvSpPr>
        <p:spPr>
          <a:xfrm>
            <a:off x="5929313" y="4870450"/>
            <a:ext cx="4668837" cy="650875"/>
          </a:xfrm>
          <a:prstGeom prst="rect">
            <a:avLst/>
          </a:prstGeom>
          <a:solidFill>
            <a:srgbClr val="1CADE4"/>
          </a:solidFill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noAutofit/>
          </a:bodyPr>
          <a:lstStyle/>
          <a:p>
            <a:pPr lvl="0" indent="0" algn="ctr" rtl="0">
              <a:lnSpc>
                <a:spcPct val="130000"/>
              </a:lnSpc>
            </a:pPr>
            <a:r>
              <a:rPr lang="ru" sz="1600" b="0" i="0" u="none" strike="noStrike">
                <a:solidFill>
                  <a:srgbClr val="FFFFFF"/>
                </a:solidFill>
                <a:latin typeface="微软雅黑" panose="020B0503020204020204" charset="-122"/>
                <a:ea typeface="微软雅黑"/>
              </a:rPr>
              <a:t>Почему следует выбрать Yuke? (P14-17) </a:t>
            </a:r>
            <a:endParaRPr lang="en-US" altLang="x-none" sz="160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4114" name="直接连接符 45"/>
          <p:cNvCxnSpPr/>
          <p:nvPr/>
        </p:nvCxnSpPr>
        <p:spPr>
          <a:xfrm>
            <a:off x="5443538" y="4810125"/>
            <a:ext cx="401637" cy="303213"/>
          </a:xfrm>
          <a:prstGeom prst="line">
            <a:avLst/>
          </a:prstGeom>
          <a:ln w="25400" cap="flat" cmpd="sng">
            <a:solidFill>
              <a:srgbClr val="A4DEF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115" name="文本框 17"/>
          <p:cNvSpPr txBox="1"/>
          <p:nvPr/>
        </p:nvSpPr>
        <p:spPr>
          <a:xfrm>
            <a:off x="2359025" y="1717675"/>
            <a:ext cx="914400" cy="406133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noAutofit/>
          </a:bodyPr>
          <a:lstStyle/>
          <a:p>
            <a:pPr lvl="0" indent="0" rtl="0"/>
            <a:r>
              <a:rPr lang="ru" sz="4800" b="0" i="0" u="none" strike="noStrike" dirty="0">
                <a:latin typeface="微软雅黑" panose="020B0503020204020204" charset="-122"/>
                <a:ea typeface="微软雅黑"/>
              </a:rPr>
              <a:t>Содержание</a:t>
            </a:r>
            <a:endParaRPr lang="en-US" altLang="x-none" sz="48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7"/>
          <p:cNvSpPr txBox="1"/>
          <p:nvPr/>
        </p:nvSpPr>
        <p:spPr>
          <a:xfrm>
            <a:off x="7245350" y="1903413"/>
            <a:ext cx="1120775" cy="221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3800" b="0" i="0" u="none" strike="noStrike">
                <a:solidFill>
                  <a:srgbClr val="1E5BB4"/>
                </a:solidFill>
                <a:latin typeface="Bell MT"/>
                <a:ea typeface="华文隶书"/>
              </a:rPr>
              <a:t>1</a:t>
            </a:r>
            <a:endParaRPr lang="en-US" altLang="x-none" sz="13800">
              <a:solidFill>
                <a:schemeClr val="accent1"/>
              </a:solidFill>
              <a:latin typeface="Bell MT" pitchFamily="2" charset="0"/>
              <a:ea typeface="华文隶书" pitchFamily="2" charset="-122"/>
            </a:endParaRPr>
          </a:p>
        </p:txBody>
      </p:sp>
      <p:cxnSp>
        <p:nvCxnSpPr>
          <p:cNvPr id="5122" name="直接连接符 18"/>
          <p:cNvCxnSpPr/>
          <p:nvPr/>
        </p:nvCxnSpPr>
        <p:spPr>
          <a:xfrm>
            <a:off x="5062538" y="2047875"/>
            <a:ext cx="2185987" cy="1963738"/>
          </a:xfrm>
          <a:prstGeom prst="line">
            <a:avLst/>
          </a:prstGeom>
          <a:ln w="6350" cap="flat" cmpd="sng">
            <a:solidFill>
              <a:srgbClr val="B482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123" name="直接连接符 19"/>
          <p:cNvCxnSpPr/>
          <p:nvPr/>
        </p:nvCxnSpPr>
        <p:spPr>
          <a:xfrm>
            <a:off x="4413250" y="1835150"/>
            <a:ext cx="2743200" cy="2462213"/>
          </a:xfrm>
          <a:prstGeom prst="line">
            <a:avLst/>
          </a:prstGeom>
          <a:ln w="63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124" name="直接连接符 20"/>
          <p:cNvCxnSpPr/>
          <p:nvPr/>
        </p:nvCxnSpPr>
        <p:spPr>
          <a:xfrm>
            <a:off x="4651375" y="2419350"/>
            <a:ext cx="2741613" cy="2463800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5" name="文本框 21"/>
          <p:cNvSpPr txBox="1"/>
          <p:nvPr/>
        </p:nvSpPr>
        <p:spPr>
          <a:xfrm>
            <a:off x="3695446" y="2419350"/>
            <a:ext cx="4110291" cy="206295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4400" b="0" i="0" u="none" strike="noStrike" dirty="0">
                <a:latin typeface="Arial"/>
                <a:ea typeface="黑体"/>
                <a:sym typeface="Arial"/>
              </a:rPr>
              <a:t>Направление </a:t>
            </a:r>
          </a:p>
          <a:p>
            <a:pPr lvl="0" indent="0" rtl="0"/>
            <a:r>
              <a:rPr lang="ru" sz="4400" b="0" i="0" u="none" strike="noStrike" dirty="0">
                <a:latin typeface="Arial"/>
                <a:ea typeface="黑体"/>
                <a:sym typeface="Arial"/>
              </a:rPr>
              <a:t>деятельности </a:t>
            </a:r>
          </a:p>
          <a:p>
            <a:pPr lvl="0" indent="0" rtl="0"/>
            <a:r>
              <a:rPr lang="ru" sz="4400" b="0" i="0" u="none" strike="noStrike" dirty="0">
                <a:latin typeface="Arial"/>
                <a:ea typeface="黑体"/>
                <a:sym typeface="Arial"/>
              </a:rPr>
              <a:t>компании</a:t>
            </a:r>
            <a:endParaRPr lang="en-US" altLang="x-none" sz="4400" dirty="0"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任意多边形 1"/>
          <p:cNvSpPr/>
          <p:nvPr/>
        </p:nvSpPr>
        <p:spPr>
          <a:xfrm rot="-8880000">
            <a:off x="4962525" y="3590925"/>
            <a:ext cx="479425" cy="568325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6146" name="任意多边形 2"/>
          <p:cNvSpPr/>
          <p:nvPr/>
        </p:nvSpPr>
        <p:spPr>
          <a:xfrm>
            <a:off x="5942013" y="2336800"/>
            <a:ext cx="495300" cy="534988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6147" name="任意多边形 3"/>
          <p:cNvSpPr/>
          <p:nvPr/>
        </p:nvSpPr>
        <p:spPr>
          <a:xfrm rot="9360000">
            <a:off x="6958013" y="3592513"/>
            <a:ext cx="446087" cy="585787"/>
          </a:xfrm>
          <a:custGeom>
            <a:avLst/>
            <a:gdLst/>
            <a:ahLst/>
            <a:cxnLst>
              <a:cxn ang="0">
                <a:pos x="333697" y="0"/>
              </a:cxn>
              <a:cxn ang="0">
                <a:pos x="339850" y="198"/>
              </a:cxn>
              <a:cxn ang="0">
                <a:pos x="345806" y="793"/>
              </a:cxn>
              <a:cxn ang="0">
                <a:pos x="351761" y="1388"/>
              </a:cxn>
              <a:cxn ang="0">
                <a:pos x="357518" y="2577"/>
              </a:cxn>
              <a:cxn ang="0">
                <a:pos x="363473" y="3965"/>
              </a:cxn>
              <a:cxn ang="0">
                <a:pos x="368833" y="5551"/>
              </a:cxn>
              <a:cxn ang="0">
                <a:pos x="374391" y="7335"/>
              </a:cxn>
              <a:cxn ang="0">
                <a:pos x="379751" y="9317"/>
              </a:cxn>
              <a:cxn ang="0">
                <a:pos x="385111" y="11894"/>
              </a:cxn>
              <a:cxn ang="0">
                <a:pos x="390074" y="14471"/>
              </a:cxn>
              <a:cxn ang="0">
                <a:pos x="395235" y="17246"/>
              </a:cxn>
              <a:cxn ang="0">
                <a:pos x="399999" y="20418"/>
              </a:cxn>
              <a:cxn ang="0">
                <a:pos x="404764" y="23589"/>
              </a:cxn>
              <a:cxn ang="0">
                <a:pos x="409131" y="27157"/>
              </a:cxn>
              <a:cxn ang="0">
                <a:pos x="413498" y="30924"/>
              </a:cxn>
              <a:cxn ang="0">
                <a:pos x="417468" y="34690"/>
              </a:cxn>
              <a:cxn ang="0">
                <a:pos x="632455" y="249570"/>
              </a:cxn>
              <a:cxn ang="0">
                <a:pos x="636823" y="253931"/>
              </a:cxn>
              <a:cxn ang="0">
                <a:pos x="640594" y="258490"/>
              </a:cxn>
              <a:cxn ang="0">
                <a:pos x="644366" y="263247"/>
              </a:cxn>
              <a:cxn ang="0">
                <a:pos x="647741" y="268005"/>
              </a:cxn>
              <a:cxn ang="0">
                <a:pos x="650718" y="272961"/>
              </a:cxn>
              <a:cxn ang="0">
                <a:pos x="653696" y="278115"/>
              </a:cxn>
              <a:cxn ang="0">
                <a:pos x="656277" y="283269"/>
              </a:cxn>
              <a:cxn ang="0">
                <a:pos x="658460" y="288621"/>
              </a:cxn>
              <a:cxn ang="0">
                <a:pos x="660644" y="293973"/>
              </a:cxn>
              <a:cxn ang="0">
                <a:pos x="662431" y="299523"/>
              </a:cxn>
              <a:cxn ang="0">
                <a:pos x="664019" y="304875"/>
              </a:cxn>
              <a:cxn ang="0">
                <a:pos x="665210" y="310624"/>
              </a:cxn>
              <a:cxn ang="0">
                <a:pos x="666004" y="316174"/>
              </a:cxn>
              <a:cxn ang="0">
                <a:pos x="666798" y="321923"/>
              </a:cxn>
              <a:cxn ang="0">
                <a:pos x="667195" y="327473"/>
              </a:cxn>
              <a:cxn ang="0">
                <a:pos x="667195" y="333222"/>
              </a:cxn>
              <a:cxn ang="0">
                <a:pos x="667195" y="338971"/>
              </a:cxn>
              <a:cxn ang="0">
                <a:pos x="666798" y="344719"/>
              </a:cxn>
              <a:cxn ang="0">
                <a:pos x="666004" y="350071"/>
              </a:cxn>
              <a:cxn ang="0">
                <a:pos x="665210" y="355820"/>
              </a:cxn>
              <a:cxn ang="0">
                <a:pos x="664019" y="361371"/>
              </a:cxn>
              <a:cxn ang="0">
                <a:pos x="662431" y="366921"/>
              </a:cxn>
              <a:cxn ang="0">
                <a:pos x="660644" y="372471"/>
              </a:cxn>
              <a:cxn ang="0">
                <a:pos x="658460" y="377625"/>
              </a:cxn>
              <a:cxn ang="0">
                <a:pos x="656277" y="382977"/>
              </a:cxn>
              <a:cxn ang="0">
                <a:pos x="653696" y="388131"/>
              </a:cxn>
              <a:cxn ang="0">
                <a:pos x="650718" y="393484"/>
              </a:cxn>
              <a:cxn ang="0">
                <a:pos x="647741" y="398241"/>
              </a:cxn>
              <a:cxn ang="0">
                <a:pos x="644366" y="403197"/>
              </a:cxn>
              <a:cxn ang="0">
                <a:pos x="640594" y="407756"/>
              </a:cxn>
              <a:cxn ang="0">
                <a:pos x="636823" y="412513"/>
              </a:cxn>
              <a:cxn ang="0">
                <a:pos x="632455" y="416874"/>
              </a:cxn>
              <a:cxn ang="0">
                <a:pos x="628088" y="421037"/>
              </a:cxn>
              <a:cxn ang="0">
                <a:pos x="623522" y="425200"/>
              </a:cxn>
              <a:cxn ang="0">
                <a:pos x="618758" y="428768"/>
              </a:cxn>
              <a:cxn ang="0">
                <a:pos x="613994" y="431940"/>
              </a:cxn>
              <a:cxn ang="0">
                <a:pos x="608833" y="435111"/>
              </a:cxn>
              <a:cxn ang="0">
                <a:pos x="603870" y="438085"/>
              </a:cxn>
              <a:cxn ang="0">
                <a:pos x="598709" y="440662"/>
              </a:cxn>
              <a:cxn ang="0">
                <a:pos x="593349" y="442842"/>
              </a:cxn>
              <a:cxn ang="0">
                <a:pos x="587989" y="445023"/>
              </a:cxn>
              <a:cxn ang="0">
                <a:pos x="582431" y="446807"/>
              </a:cxn>
              <a:cxn ang="0">
                <a:pos x="576872" y="448195"/>
              </a:cxn>
              <a:cxn ang="0">
                <a:pos x="571314" y="449582"/>
              </a:cxn>
              <a:cxn ang="0">
                <a:pos x="565756" y="450375"/>
              </a:cxn>
              <a:cxn ang="0">
                <a:pos x="559999" y="451168"/>
              </a:cxn>
              <a:cxn ang="0">
                <a:pos x="554242" y="451366"/>
              </a:cxn>
              <a:cxn ang="0">
                <a:pos x="548684" y="451564"/>
              </a:cxn>
              <a:cxn ang="0">
                <a:pos x="542927" y="451366"/>
              </a:cxn>
              <a:cxn ang="0">
                <a:pos x="537170" y="451168"/>
              </a:cxn>
              <a:cxn ang="0">
                <a:pos x="531810" y="450375"/>
              </a:cxn>
              <a:cxn ang="0">
                <a:pos x="526054" y="449582"/>
              </a:cxn>
              <a:cxn ang="0">
                <a:pos x="520495" y="448195"/>
              </a:cxn>
              <a:cxn ang="0">
                <a:pos x="514739" y="446807"/>
              </a:cxn>
              <a:cxn ang="0">
                <a:pos x="509379" y="445023"/>
              </a:cxn>
              <a:cxn ang="0">
                <a:pos x="504019" y="442842"/>
              </a:cxn>
              <a:cxn ang="0">
                <a:pos x="498858" y="440662"/>
              </a:cxn>
              <a:cxn ang="0">
                <a:pos x="493498" y="438085"/>
              </a:cxn>
              <a:cxn ang="0">
                <a:pos x="488337" y="435111"/>
              </a:cxn>
              <a:cxn ang="0">
                <a:pos x="483374" y="431940"/>
              </a:cxn>
              <a:cxn ang="0">
                <a:pos x="478610" y="428768"/>
              </a:cxn>
              <a:cxn ang="0">
                <a:pos x="473647" y="425200"/>
              </a:cxn>
              <a:cxn ang="0">
                <a:pos x="469081" y="421037"/>
              </a:cxn>
              <a:cxn ang="0">
                <a:pos x="464714" y="416874"/>
              </a:cxn>
              <a:cxn ang="0">
                <a:pos x="452208" y="400223"/>
              </a:cxn>
              <a:cxn ang="0">
                <a:pos x="452208" y="634133"/>
              </a:cxn>
              <a:cxn ang="0">
                <a:pos x="452009" y="639881"/>
              </a:cxn>
              <a:cxn ang="0">
                <a:pos x="451612" y="646225"/>
              </a:cxn>
              <a:cxn ang="0">
                <a:pos x="450818" y="651973"/>
              </a:cxn>
              <a:cxn ang="0">
                <a:pos x="450024" y="657722"/>
              </a:cxn>
              <a:cxn ang="0">
                <a:pos x="448634" y="663471"/>
              </a:cxn>
              <a:cxn ang="0">
                <a:pos x="447046" y="669219"/>
              </a:cxn>
              <a:cxn ang="0">
                <a:pos x="445260" y="674571"/>
              </a:cxn>
              <a:cxn ang="0">
                <a:pos x="442878" y="680122"/>
              </a:cxn>
              <a:cxn ang="0">
                <a:pos x="440694" y="685276"/>
              </a:cxn>
              <a:cxn ang="0">
                <a:pos x="437915" y="690430"/>
              </a:cxn>
              <a:cxn ang="0">
                <a:pos x="435136" y="695385"/>
              </a:cxn>
              <a:cxn ang="0">
                <a:pos x="431959" y="700143"/>
              </a:cxn>
              <a:cxn ang="0">
                <a:pos x="428783" y="704702"/>
              </a:cxn>
              <a:cxn ang="0">
                <a:pos x="425012" y="709261"/>
              </a:cxn>
              <a:cxn ang="0">
                <a:pos x="421438" y="713622"/>
              </a:cxn>
              <a:cxn ang="0">
                <a:pos x="417468" y="717785"/>
              </a:cxn>
              <a:cxn ang="0">
                <a:pos x="413498" y="721551"/>
              </a:cxn>
              <a:cxn ang="0">
                <a:pos x="409131" y="725318"/>
              </a:cxn>
              <a:cxn ang="0">
                <a:pos x="404764" y="728886"/>
              </a:cxn>
              <a:cxn ang="0">
                <a:pos x="399999" y="732058"/>
              </a:cxn>
              <a:cxn ang="0">
                <a:pos x="395235" y="735229"/>
              </a:cxn>
              <a:cxn ang="0">
                <a:pos x="390074" y="738004"/>
              </a:cxn>
              <a:cxn ang="0">
                <a:pos x="385111" y="740780"/>
              </a:cxn>
              <a:cxn ang="0">
                <a:pos x="379751" y="742960"/>
              </a:cxn>
              <a:cxn ang="0">
                <a:pos x="374391" y="745141"/>
              </a:cxn>
              <a:cxn ang="0">
                <a:pos x="368833" y="746925"/>
              </a:cxn>
              <a:cxn ang="0">
                <a:pos x="363473" y="748511"/>
              </a:cxn>
              <a:cxn ang="0">
                <a:pos x="357518" y="749898"/>
              </a:cxn>
              <a:cxn ang="0">
                <a:pos x="351761" y="751088"/>
              </a:cxn>
              <a:cxn ang="0">
                <a:pos x="345806" y="751682"/>
              </a:cxn>
              <a:cxn ang="0">
                <a:pos x="339850" y="752079"/>
              </a:cxn>
              <a:cxn ang="0">
                <a:pos x="333697" y="752475"/>
              </a:cxn>
              <a:cxn ang="0">
                <a:pos x="327543" y="752079"/>
              </a:cxn>
              <a:cxn ang="0">
                <a:pos x="321587" y="751682"/>
              </a:cxn>
              <a:cxn ang="0">
                <a:pos x="315632" y="751088"/>
              </a:cxn>
              <a:cxn ang="0">
                <a:pos x="309677" y="749898"/>
              </a:cxn>
              <a:cxn ang="0">
                <a:pos x="303920" y="748511"/>
              </a:cxn>
              <a:cxn ang="0">
                <a:pos x="298362" y="746925"/>
              </a:cxn>
              <a:cxn ang="0">
                <a:pos x="292803" y="745141"/>
              </a:cxn>
              <a:cxn ang="0">
                <a:pos x="287642" y="742960"/>
              </a:cxn>
              <a:cxn ang="0">
                <a:pos x="282282" y="740780"/>
              </a:cxn>
              <a:cxn ang="0">
                <a:pos x="277121" y="738004"/>
              </a:cxn>
              <a:cxn ang="0">
                <a:pos x="272357" y="735229"/>
              </a:cxn>
              <a:cxn ang="0">
                <a:pos x="267394" y="732058"/>
              </a:cxn>
              <a:cxn ang="0">
                <a:pos x="262630" y="728886"/>
              </a:cxn>
              <a:cxn ang="0">
                <a:pos x="258262" y="725318"/>
              </a:cxn>
              <a:cxn ang="0">
                <a:pos x="253895" y="721551"/>
              </a:cxn>
              <a:cxn ang="0">
                <a:pos x="249925" y="717785"/>
              </a:cxn>
              <a:cxn ang="0">
                <a:pos x="245955" y="713622"/>
              </a:cxn>
              <a:cxn ang="0">
                <a:pos x="242183" y="709261"/>
              </a:cxn>
              <a:cxn ang="0">
                <a:pos x="238610" y="704702"/>
              </a:cxn>
              <a:cxn ang="0">
                <a:pos x="235235" y="700143"/>
              </a:cxn>
              <a:cxn ang="0">
                <a:pos x="232258" y="695385"/>
              </a:cxn>
              <a:cxn ang="0">
                <a:pos x="229280" y="690430"/>
              </a:cxn>
              <a:cxn ang="0">
                <a:pos x="226898" y="685276"/>
              </a:cxn>
              <a:cxn ang="0">
                <a:pos x="224317" y="680122"/>
              </a:cxn>
              <a:cxn ang="0">
                <a:pos x="222332" y="674571"/>
              </a:cxn>
              <a:cxn ang="0">
                <a:pos x="220347" y="669219"/>
              </a:cxn>
              <a:cxn ang="0">
                <a:pos x="218759" y="663471"/>
              </a:cxn>
              <a:cxn ang="0">
                <a:pos x="217369" y="657722"/>
              </a:cxn>
              <a:cxn ang="0">
                <a:pos x="216575" y="651973"/>
              </a:cxn>
              <a:cxn ang="0">
                <a:pos x="215583" y="646225"/>
              </a:cxn>
              <a:cxn ang="0">
                <a:pos x="215186" y="639881"/>
              </a:cxn>
              <a:cxn ang="0">
                <a:pos x="215186" y="634133"/>
              </a:cxn>
              <a:cxn ang="0">
                <a:pos x="215186" y="400223"/>
              </a:cxn>
              <a:cxn ang="0">
                <a:pos x="202679" y="416874"/>
              </a:cxn>
              <a:cxn ang="0">
                <a:pos x="198114" y="421037"/>
              </a:cxn>
              <a:cxn ang="0">
                <a:pos x="193548" y="425200"/>
              </a:cxn>
              <a:cxn ang="0">
                <a:pos x="188982" y="428768"/>
              </a:cxn>
              <a:cxn ang="0">
                <a:pos x="183821" y="431940"/>
              </a:cxn>
              <a:cxn ang="0">
                <a:pos x="178858" y="435111"/>
              </a:cxn>
              <a:cxn ang="0">
                <a:pos x="173895" y="438085"/>
              </a:cxn>
              <a:cxn ang="0">
                <a:pos x="168536" y="440662"/>
              </a:cxn>
              <a:cxn ang="0">
                <a:pos x="163374" y="442842"/>
              </a:cxn>
              <a:cxn ang="0">
                <a:pos x="157816" y="445023"/>
              </a:cxn>
              <a:cxn ang="0">
                <a:pos x="152258" y="446807"/>
              </a:cxn>
              <a:cxn ang="0">
                <a:pos x="146898" y="448195"/>
              </a:cxn>
              <a:cxn ang="0">
                <a:pos x="141340" y="449582"/>
              </a:cxn>
              <a:cxn ang="0">
                <a:pos x="135583" y="450375"/>
              </a:cxn>
              <a:cxn ang="0">
                <a:pos x="130024" y="451168"/>
              </a:cxn>
              <a:cxn ang="0">
                <a:pos x="124268" y="451366"/>
              </a:cxn>
              <a:cxn ang="0">
                <a:pos x="118709" y="451564"/>
              </a:cxn>
              <a:cxn ang="0">
                <a:pos x="113151" y="451366"/>
              </a:cxn>
              <a:cxn ang="0">
                <a:pos x="107394" y="451168"/>
              </a:cxn>
              <a:cxn ang="0">
                <a:pos x="101637" y="450375"/>
              </a:cxn>
              <a:cxn ang="0">
                <a:pos x="95881" y="449582"/>
              </a:cxn>
              <a:cxn ang="0">
                <a:pos x="90521" y="448195"/>
              </a:cxn>
              <a:cxn ang="0">
                <a:pos x="84963" y="446807"/>
              </a:cxn>
              <a:cxn ang="0">
                <a:pos x="79404" y="445023"/>
              </a:cxn>
              <a:cxn ang="0">
                <a:pos x="74044" y="442842"/>
              </a:cxn>
              <a:cxn ang="0">
                <a:pos x="68685" y="440662"/>
              </a:cxn>
              <a:cxn ang="0">
                <a:pos x="63523" y="438085"/>
              </a:cxn>
              <a:cxn ang="0">
                <a:pos x="58561" y="435111"/>
              </a:cxn>
              <a:cxn ang="0">
                <a:pos x="53399" y="431940"/>
              </a:cxn>
              <a:cxn ang="0">
                <a:pos x="48635" y="428768"/>
              </a:cxn>
              <a:cxn ang="0">
                <a:pos x="43871" y="425200"/>
              </a:cxn>
              <a:cxn ang="0">
                <a:pos x="39305" y="421037"/>
              </a:cxn>
              <a:cxn ang="0">
                <a:pos x="34739" y="416874"/>
              </a:cxn>
              <a:cxn ang="0">
                <a:pos x="30571" y="412513"/>
              </a:cxn>
              <a:cxn ang="0">
                <a:pos x="26799" y="407756"/>
              </a:cxn>
              <a:cxn ang="0">
                <a:pos x="23027" y="403197"/>
              </a:cxn>
              <a:cxn ang="0">
                <a:pos x="19652" y="398241"/>
              </a:cxn>
              <a:cxn ang="0">
                <a:pos x="16476" y="393484"/>
              </a:cxn>
              <a:cxn ang="0">
                <a:pos x="13697" y="388131"/>
              </a:cxn>
              <a:cxn ang="0">
                <a:pos x="10918" y="382977"/>
              </a:cxn>
              <a:cxn ang="0">
                <a:pos x="8734" y="377625"/>
              </a:cxn>
              <a:cxn ang="0">
                <a:pos x="6551" y="372471"/>
              </a:cxn>
              <a:cxn ang="0">
                <a:pos x="4963" y="366921"/>
              </a:cxn>
              <a:cxn ang="0">
                <a:pos x="3375" y="361371"/>
              </a:cxn>
              <a:cxn ang="0">
                <a:pos x="2382" y="355820"/>
              </a:cxn>
              <a:cxn ang="0">
                <a:pos x="1389" y="350071"/>
              </a:cxn>
              <a:cxn ang="0">
                <a:pos x="794" y="344719"/>
              </a:cxn>
              <a:cxn ang="0">
                <a:pos x="198" y="338971"/>
              </a:cxn>
              <a:cxn ang="0">
                <a:pos x="0" y="333222"/>
              </a:cxn>
              <a:cxn ang="0">
                <a:pos x="198" y="327473"/>
              </a:cxn>
              <a:cxn ang="0">
                <a:pos x="794" y="321923"/>
              </a:cxn>
              <a:cxn ang="0">
                <a:pos x="1389" y="316174"/>
              </a:cxn>
              <a:cxn ang="0">
                <a:pos x="2382" y="310624"/>
              </a:cxn>
              <a:cxn ang="0">
                <a:pos x="3375" y="304875"/>
              </a:cxn>
              <a:cxn ang="0">
                <a:pos x="4963" y="299523"/>
              </a:cxn>
              <a:cxn ang="0">
                <a:pos x="6551" y="293973"/>
              </a:cxn>
              <a:cxn ang="0">
                <a:pos x="8734" y="288621"/>
              </a:cxn>
              <a:cxn ang="0">
                <a:pos x="10918" y="283269"/>
              </a:cxn>
              <a:cxn ang="0">
                <a:pos x="13697" y="278115"/>
              </a:cxn>
              <a:cxn ang="0">
                <a:pos x="16476" y="272961"/>
              </a:cxn>
              <a:cxn ang="0">
                <a:pos x="19652" y="268005"/>
              </a:cxn>
              <a:cxn ang="0">
                <a:pos x="23027" y="263247"/>
              </a:cxn>
              <a:cxn ang="0">
                <a:pos x="26799" y="258490"/>
              </a:cxn>
              <a:cxn ang="0">
                <a:pos x="30571" y="253931"/>
              </a:cxn>
              <a:cxn ang="0">
                <a:pos x="34739" y="249570"/>
              </a:cxn>
              <a:cxn ang="0">
                <a:pos x="249925" y="34690"/>
              </a:cxn>
              <a:cxn ang="0">
                <a:pos x="253895" y="30924"/>
              </a:cxn>
              <a:cxn ang="0">
                <a:pos x="258262" y="27157"/>
              </a:cxn>
              <a:cxn ang="0">
                <a:pos x="262630" y="23589"/>
              </a:cxn>
              <a:cxn ang="0">
                <a:pos x="267394" y="20418"/>
              </a:cxn>
              <a:cxn ang="0">
                <a:pos x="272357" y="17246"/>
              </a:cxn>
              <a:cxn ang="0">
                <a:pos x="277121" y="14471"/>
              </a:cxn>
              <a:cxn ang="0">
                <a:pos x="282282" y="11894"/>
              </a:cxn>
              <a:cxn ang="0">
                <a:pos x="287642" y="9317"/>
              </a:cxn>
              <a:cxn ang="0">
                <a:pos x="292803" y="7335"/>
              </a:cxn>
              <a:cxn ang="0">
                <a:pos x="298362" y="5551"/>
              </a:cxn>
              <a:cxn ang="0">
                <a:pos x="303920" y="3965"/>
              </a:cxn>
              <a:cxn ang="0">
                <a:pos x="309677" y="2577"/>
              </a:cxn>
              <a:cxn ang="0">
                <a:pos x="315632" y="1388"/>
              </a:cxn>
              <a:cxn ang="0">
                <a:pos x="321587" y="793"/>
              </a:cxn>
              <a:cxn ang="0">
                <a:pos x="327543" y="198"/>
              </a:cxn>
            </a:cxnLst>
            <a:rect l="0" t="0" r="0" b="0"/>
            <a:pathLst>
              <a:path w="667195" h="752475">
                <a:moveTo>
                  <a:pt x="333697" y="0"/>
                </a:moveTo>
                <a:lnTo>
                  <a:pt x="339850" y="198"/>
                </a:lnTo>
                <a:lnTo>
                  <a:pt x="345806" y="793"/>
                </a:lnTo>
                <a:lnTo>
                  <a:pt x="351761" y="1388"/>
                </a:lnTo>
                <a:lnTo>
                  <a:pt x="357518" y="2577"/>
                </a:lnTo>
                <a:lnTo>
                  <a:pt x="363473" y="3965"/>
                </a:lnTo>
                <a:lnTo>
                  <a:pt x="368833" y="5551"/>
                </a:lnTo>
                <a:lnTo>
                  <a:pt x="374391" y="7335"/>
                </a:lnTo>
                <a:lnTo>
                  <a:pt x="379751" y="9317"/>
                </a:lnTo>
                <a:lnTo>
                  <a:pt x="385111" y="11894"/>
                </a:lnTo>
                <a:lnTo>
                  <a:pt x="390074" y="14471"/>
                </a:lnTo>
                <a:lnTo>
                  <a:pt x="395235" y="17246"/>
                </a:lnTo>
                <a:lnTo>
                  <a:pt x="399999" y="20418"/>
                </a:lnTo>
                <a:lnTo>
                  <a:pt x="404764" y="23589"/>
                </a:lnTo>
                <a:lnTo>
                  <a:pt x="409131" y="27157"/>
                </a:lnTo>
                <a:lnTo>
                  <a:pt x="413498" y="30924"/>
                </a:lnTo>
                <a:lnTo>
                  <a:pt x="417468" y="34690"/>
                </a:lnTo>
                <a:lnTo>
                  <a:pt x="632455" y="249570"/>
                </a:lnTo>
                <a:lnTo>
                  <a:pt x="636823" y="253931"/>
                </a:lnTo>
                <a:lnTo>
                  <a:pt x="640594" y="258490"/>
                </a:lnTo>
                <a:lnTo>
                  <a:pt x="644366" y="263247"/>
                </a:lnTo>
                <a:lnTo>
                  <a:pt x="647741" y="268005"/>
                </a:lnTo>
                <a:lnTo>
                  <a:pt x="650718" y="272961"/>
                </a:lnTo>
                <a:lnTo>
                  <a:pt x="653696" y="278115"/>
                </a:lnTo>
                <a:lnTo>
                  <a:pt x="656277" y="283269"/>
                </a:lnTo>
                <a:lnTo>
                  <a:pt x="658460" y="288621"/>
                </a:lnTo>
                <a:lnTo>
                  <a:pt x="660644" y="293973"/>
                </a:lnTo>
                <a:lnTo>
                  <a:pt x="662431" y="299523"/>
                </a:lnTo>
                <a:lnTo>
                  <a:pt x="664019" y="304875"/>
                </a:lnTo>
                <a:lnTo>
                  <a:pt x="665210" y="310624"/>
                </a:lnTo>
                <a:lnTo>
                  <a:pt x="666004" y="316174"/>
                </a:lnTo>
                <a:lnTo>
                  <a:pt x="666798" y="321923"/>
                </a:lnTo>
                <a:lnTo>
                  <a:pt x="667195" y="327473"/>
                </a:lnTo>
                <a:lnTo>
                  <a:pt x="667195" y="333222"/>
                </a:lnTo>
                <a:lnTo>
                  <a:pt x="667195" y="338971"/>
                </a:lnTo>
                <a:lnTo>
                  <a:pt x="666798" y="344719"/>
                </a:lnTo>
                <a:lnTo>
                  <a:pt x="666004" y="350071"/>
                </a:lnTo>
                <a:lnTo>
                  <a:pt x="665210" y="355820"/>
                </a:lnTo>
                <a:lnTo>
                  <a:pt x="664019" y="361371"/>
                </a:lnTo>
                <a:lnTo>
                  <a:pt x="662431" y="366921"/>
                </a:lnTo>
                <a:lnTo>
                  <a:pt x="660644" y="372471"/>
                </a:lnTo>
                <a:lnTo>
                  <a:pt x="658460" y="377625"/>
                </a:lnTo>
                <a:lnTo>
                  <a:pt x="656277" y="382977"/>
                </a:lnTo>
                <a:lnTo>
                  <a:pt x="653696" y="388131"/>
                </a:lnTo>
                <a:lnTo>
                  <a:pt x="650718" y="393484"/>
                </a:lnTo>
                <a:lnTo>
                  <a:pt x="647741" y="398241"/>
                </a:lnTo>
                <a:lnTo>
                  <a:pt x="644366" y="403197"/>
                </a:lnTo>
                <a:lnTo>
                  <a:pt x="640594" y="407756"/>
                </a:lnTo>
                <a:lnTo>
                  <a:pt x="636823" y="412513"/>
                </a:lnTo>
                <a:lnTo>
                  <a:pt x="632455" y="416874"/>
                </a:lnTo>
                <a:lnTo>
                  <a:pt x="628088" y="421037"/>
                </a:lnTo>
                <a:lnTo>
                  <a:pt x="623522" y="425200"/>
                </a:lnTo>
                <a:lnTo>
                  <a:pt x="618758" y="428768"/>
                </a:lnTo>
                <a:lnTo>
                  <a:pt x="613994" y="431940"/>
                </a:lnTo>
                <a:lnTo>
                  <a:pt x="608833" y="435111"/>
                </a:lnTo>
                <a:lnTo>
                  <a:pt x="603870" y="438085"/>
                </a:lnTo>
                <a:lnTo>
                  <a:pt x="598709" y="440662"/>
                </a:lnTo>
                <a:lnTo>
                  <a:pt x="593349" y="442842"/>
                </a:lnTo>
                <a:lnTo>
                  <a:pt x="587989" y="445023"/>
                </a:lnTo>
                <a:lnTo>
                  <a:pt x="582431" y="446807"/>
                </a:lnTo>
                <a:lnTo>
                  <a:pt x="576872" y="448195"/>
                </a:lnTo>
                <a:lnTo>
                  <a:pt x="571314" y="449582"/>
                </a:lnTo>
                <a:lnTo>
                  <a:pt x="565756" y="450375"/>
                </a:lnTo>
                <a:lnTo>
                  <a:pt x="559999" y="451168"/>
                </a:lnTo>
                <a:lnTo>
                  <a:pt x="554242" y="451366"/>
                </a:lnTo>
                <a:lnTo>
                  <a:pt x="548684" y="451564"/>
                </a:lnTo>
                <a:lnTo>
                  <a:pt x="542927" y="451366"/>
                </a:lnTo>
                <a:lnTo>
                  <a:pt x="537170" y="451168"/>
                </a:lnTo>
                <a:lnTo>
                  <a:pt x="531810" y="450375"/>
                </a:lnTo>
                <a:lnTo>
                  <a:pt x="526054" y="449582"/>
                </a:lnTo>
                <a:lnTo>
                  <a:pt x="520495" y="448195"/>
                </a:lnTo>
                <a:lnTo>
                  <a:pt x="514739" y="446807"/>
                </a:lnTo>
                <a:lnTo>
                  <a:pt x="509379" y="445023"/>
                </a:lnTo>
                <a:lnTo>
                  <a:pt x="504019" y="442842"/>
                </a:lnTo>
                <a:lnTo>
                  <a:pt x="498858" y="440662"/>
                </a:lnTo>
                <a:lnTo>
                  <a:pt x="493498" y="438085"/>
                </a:lnTo>
                <a:lnTo>
                  <a:pt x="488337" y="435111"/>
                </a:lnTo>
                <a:lnTo>
                  <a:pt x="483374" y="431940"/>
                </a:lnTo>
                <a:lnTo>
                  <a:pt x="478610" y="428768"/>
                </a:lnTo>
                <a:lnTo>
                  <a:pt x="473647" y="425200"/>
                </a:lnTo>
                <a:lnTo>
                  <a:pt x="469081" y="421037"/>
                </a:lnTo>
                <a:lnTo>
                  <a:pt x="464714" y="416874"/>
                </a:lnTo>
                <a:lnTo>
                  <a:pt x="452208" y="400223"/>
                </a:lnTo>
                <a:lnTo>
                  <a:pt x="452208" y="634133"/>
                </a:lnTo>
                <a:lnTo>
                  <a:pt x="452009" y="639881"/>
                </a:lnTo>
                <a:lnTo>
                  <a:pt x="451612" y="646225"/>
                </a:lnTo>
                <a:lnTo>
                  <a:pt x="450818" y="651973"/>
                </a:lnTo>
                <a:lnTo>
                  <a:pt x="450024" y="657722"/>
                </a:lnTo>
                <a:lnTo>
                  <a:pt x="448634" y="663471"/>
                </a:lnTo>
                <a:lnTo>
                  <a:pt x="447046" y="669219"/>
                </a:lnTo>
                <a:lnTo>
                  <a:pt x="445260" y="674571"/>
                </a:lnTo>
                <a:lnTo>
                  <a:pt x="442878" y="680122"/>
                </a:lnTo>
                <a:lnTo>
                  <a:pt x="440694" y="685276"/>
                </a:lnTo>
                <a:lnTo>
                  <a:pt x="437915" y="690430"/>
                </a:lnTo>
                <a:lnTo>
                  <a:pt x="435136" y="695385"/>
                </a:lnTo>
                <a:lnTo>
                  <a:pt x="431959" y="700143"/>
                </a:lnTo>
                <a:lnTo>
                  <a:pt x="428783" y="704702"/>
                </a:lnTo>
                <a:lnTo>
                  <a:pt x="425012" y="709261"/>
                </a:lnTo>
                <a:lnTo>
                  <a:pt x="421438" y="713622"/>
                </a:lnTo>
                <a:lnTo>
                  <a:pt x="417468" y="717785"/>
                </a:lnTo>
                <a:lnTo>
                  <a:pt x="413498" y="721551"/>
                </a:lnTo>
                <a:lnTo>
                  <a:pt x="409131" y="725318"/>
                </a:lnTo>
                <a:lnTo>
                  <a:pt x="404764" y="728886"/>
                </a:lnTo>
                <a:lnTo>
                  <a:pt x="399999" y="732058"/>
                </a:lnTo>
                <a:lnTo>
                  <a:pt x="395235" y="735229"/>
                </a:lnTo>
                <a:lnTo>
                  <a:pt x="390074" y="738004"/>
                </a:lnTo>
                <a:lnTo>
                  <a:pt x="385111" y="740780"/>
                </a:lnTo>
                <a:lnTo>
                  <a:pt x="379751" y="742960"/>
                </a:lnTo>
                <a:lnTo>
                  <a:pt x="374391" y="745141"/>
                </a:lnTo>
                <a:lnTo>
                  <a:pt x="368833" y="746925"/>
                </a:lnTo>
                <a:lnTo>
                  <a:pt x="363473" y="748511"/>
                </a:lnTo>
                <a:lnTo>
                  <a:pt x="357518" y="749898"/>
                </a:lnTo>
                <a:lnTo>
                  <a:pt x="351761" y="751088"/>
                </a:lnTo>
                <a:lnTo>
                  <a:pt x="345806" y="751682"/>
                </a:lnTo>
                <a:lnTo>
                  <a:pt x="339850" y="752079"/>
                </a:lnTo>
                <a:lnTo>
                  <a:pt x="333697" y="752475"/>
                </a:lnTo>
                <a:lnTo>
                  <a:pt x="327543" y="752079"/>
                </a:lnTo>
                <a:lnTo>
                  <a:pt x="321587" y="751682"/>
                </a:lnTo>
                <a:lnTo>
                  <a:pt x="315632" y="751088"/>
                </a:lnTo>
                <a:lnTo>
                  <a:pt x="309677" y="749898"/>
                </a:lnTo>
                <a:lnTo>
                  <a:pt x="303920" y="748511"/>
                </a:lnTo>
                <a:lnTo>
                  <a:pt x="298362" y="746925"/>
                </a:lnTo>
                <a:lnTo>
                  <a:pt x="292803" y="745141"/>
                </a:lnTo>
                <a:lnTo>
                  <a:pt x="287642" y="742960"/>
                </a:lnTo>
                <a:lnTo>
                  <a:pt x="282282" y="740780"/>
                </a:lnTo>
                <a:lnTo>
                  <a:pt x="277121" y="738004"/>
                </a:lnTo>
                <a:lnTo>
                  <a:pt x="272357" y="735229"/>
                </a:lnTo>
                <a:lnTo>
                  <a:pt x="267394" y="732058"/>
                </a:lnTo>
                <a:lnTo>
                  <a:pt x="262630" y="728886"/>
                </a:lnTo>
                <a:lnTo>
                  <a:pt x="258262" y="725318"/>
                </a:lnTo>
                <a:lnTo>
                  <a:pt x="253895" y="721551"/>
                </a:lnTo>
                <a:lnTo>
                  <a:pt x="249925" y="717785"/>
                </a:lnTo>
                <a:lnTo>
                  <a:pt x="245955" y="713622"/>
                </a:lnTo>
                <a:lnTo>
                  <a:pt x="242183" y="709261"/>
                </a:lnTo>
                <a:lnTo>
                  <a:pt x="238610" y="704702"/>
                </a:lnTo>
                <a:lnTo>
                  <a:pt x="235235" y="700143"/>
                </a:lnTo>
                <a:lnTo>
                  <a:pt x="232258" y="695385"/>
                </a:lnTo>
                <a:lnTo>
                  <a:pt x="229280" y="690430"/>
                </a:lnTo>
                <a:lnTo>
                  <a:pt x="226898" y="685276"/>
                </a:lnTo>
                <a:lnTo>
                  <a:pt x="224317" y="680122"/>
                </a:lnTo>
                <a:lnTo>
                  <a:pt x="222332" y="674571"/>
                </a:lnTo>
                <a:lnTo>
                  <a:pt x="220347" y="669219"/>
                </a:lnTo>
                <a:lnTo>
                  <a:pt x="218759" y="663471"/>
                </a:lnTo>
                <a:lnTo>
                  <a:pt x="217369" y="657722"/>
                </a:lnTo>
                <a:lnTo>
                  <a:pt x="216575" y="651973"/>
                </a:lnTo>
                <a:lnTo>
                  <a:pt x="215583" y="646225"/>
                </a:lnTo>
                <a:lnTo>
                  <a:pt x="215186" y="639881"/>
                </a:lnTo>
                <a:lnTo>
                  <a:pt x="215186" y="634133"/>
                </a:lnTo>
                <a:lnTo>
                  <a:pt x="215186" y="400223"/>
                </a:lnTo>
                <a:lnTo>
                  <a:pt x="202679" y="416874"/>
                </a:lnTo>
                <a:lnTo>
                  <a:pt x="198114" y="421037"/>
                </a:lnTo>
                <a:lnTo>
                  <a:pt x="193548" y="425200"/>
                </a:lnTo>
                <a:lnTo>
                  <a:pt x="188982" y="428768"/>
                </a:lnTo>
                <a:lnTo>
                  <a:pt x="183821" y="431940"/>
                </a:lnTo>
                <a:lnTo>
                  <a:pt x="178858" y="435111"/>
                </a:lnTo>
                <a:lnTo>
                  <a:pt x="173895" y="438085"/>
                </a:lnTo>
                <a:lnTo>
                  <a:pt x="168536" y="440662"/>
                </a:lnTo>
                <a:lnTo>
                  <a:pt x="163374" y="442842"/>
                </a:lnTo>
                <a:lnTo>
                  <a:pt x="157816" y="445023"/>
                </a:lnTo>
                <a:lnTo>
                  <a:pt x="152258" y="446807"/>
                </a:lnTo>
                <a:lnTo>
                  <a:pt x="146898" y="448195"/>
                </a:lnTo>
                <a:lnTo>
                  <a:pt x="141340" y="449582"/>
                </a:lnTo>
                <a:lnTo>
                  <a:pt x="135583" y="450375"/>
                </a:lnTo>
                <a:lnTo>
                  <a:pt x="130024" y="451168"/>
                </a:lnTo>
                <a:lnTo>
                  <a:pt x="124268" y="451366"/>
                </a:lnTo>
                <a:lnTo>
                  <a:pt x="118709" y="451564"/>
                </a:lnTo>
                <a:lnTo>
                  <a:pt x="113151" y="451366"/>
                </a:lnTo>
                <a:lnTo>
                  <a:pt x="107394" y="451168"/>
                </a:lnTo>
                <a:lnTo>
                  <a:pt x="101637" y="450375"/>
                </a:lnTo>
                <a:lnTo>
                  <a:pt x="95881" y="449582"/>
                </a:lnTo>
                <a:lnTo>
                  <a:pt x="90521" y="448195"/>
                </a:lnTo>
                <a:lnTo>
                  <a:pt x="84963" y="446807"/>
                </a:lnTo>
                <a:lnTo>
                  <a:pt x="79404" y="445023"/>
                </a:lnTo>
                <a:lnTo>
                  <a:pt x="74044" y="442842"/>
                </a:lnTo>
                <a:lnTo>
                  <a:pt x="68685" y="440662"/>
                </a:lnTo>
                <a:lnTo>
                  <a:pt x="63523" y="438085"/>
                </a:lnTo>
                <a:lnTo>
                  <a:pt x="58561" y="435111"/>
                </a:lnTo>
                <a:lnTo>
                  <a:pt x="53399" y="431940"/>
                </a:lnTo>
                <a:lnTo>
                  <a:pt x="48635" y="428768"/>
                </a:lnTo>
                <a:lnTo>
                  <a:pt x="43871" y="425200"/>
                </a:lnTo>
                <a:lnTo>
                  <a:pt x="39305" y="421037"/>
                </a:lnTo>
                <a:lnTo>
                  <a:pt x="34739" y="416874"/>
                </a:lnTo>
                <a:lnTo>
                  <a:pt x="30571" y="412513"/>
                </a:lnTo>
                <a:lnTo>
                  <a:pt x="26799" y="407756"/>
                </a:lnTo>
                <a:lnTo>
                  <a:pt x="23027" y="403197"/>
                </a:lnTo>
                <a:lnTo>
                  <a:pt x="19652" y="398241"/>
                </a:lnTo>
                <a:lnTo>
                  <a:pt x="16476" y="393484"/>
                </a:lnTo>
                <a:lnTo>
                  <a:pt x="13697" y="388131"/>
                </a:lnTo>
                <a:lnTo>
                  <a:pt x="10918" y="382977"/>
                </a:lnTo>
                <a:lnTo>
                  <a:pt x="8734" y="377625"/>
                </a:lnTo>
                <a:lnTo>
                  <a:pt x="6551" y="372471"/>
                </a:lnTo>
                <a:lnTo>
                  <a:pt x="4963" y="366921"/>
                </a:lnTo>
                <a:lnTo>
                  <a:pt x="3375" y="361371"/>
                </a:lnTo>
                <a:lnTo>
                  <a:pt x="2382" y="355820"/>
                </a:lnTo>
                <a:lnTo>
                  <a:pt x="1389" y="350071"/>
                </a:lnTo>
                <a:lnTo>
                  <a:pt x="794" y="344719"/>
                </a:lnTo>
                <a:lnTo>
                  <a:pt x="198" y="338971"/>
                </a:lnTo>
                <a:lnTo>
                  <a:pt x="0" y="333222"/>
                </a:lnTo>
                <a:lnTo>
                  <a:pt x="198" y="327473"/>
                </a:lnTo>
                <a:lnTo>
                  <a:pt x="794" y="321923"/>
                </a:lnTo>
                <a:lnTo>
                  <a:pt x="1389" y="316174"/>
                </a:lnTo>
                <a:lnTo>
                  <a:pt x="2382" y="310624"/>
                </a:lnTo>
                <a:lnTo>
                  <a:pt x="3375" y="304875"/>
                </a:lnTo>
                <a:lnTo>
                  <a:pt x="4963" y="299523"/>
                </a:lnTo>
                <a:lnTo>
                  <a:pt x="6551" y="293973"/>
                </a:lnTo>
                <a:lnTo>
                  <a:pt x="8734" y="288621"/>
                </a:lnTo>
                <a:lnTo>
                  <a:pt x="10918" y="283269"/>
                </a:lnTo>
                <a:lnTo>
                  <a:pt x="13697" y="278115"/>
                </a:lnTo>
                <a:lnTo>
                  <a:pt x="16476" y="272961"/>
                </a:lnTo>
                <a:lnTo>
                  <a:pt x="19652" y="268005"/>
                </a:lnTo>
                <a:lnTo>
                  <a:pt x="23027" y="263247"/>
                </a:lnTo>
                <a:lnTo>
                  <a:pt x="26799" y="258490"/>
                </a:lnTo>
                <a:lnTo>
                  <a:pt x="30571" y="253931"/>
                </a:lnTo>
                <a:lnTo>
                  <a:pt x="34739" y="249570"/>
                </a:lnTo>
                <a:lnTo>
                  <a:pt x="249925" y="34690"/>
                </a:lnTo>
                <a:lnTo>
                  <a:pt x="253895" y="30924"/>
                </a:lnTo>
                <a:lnTo>
                  <a:pt x="258262" y="27157"/>
                </a:lnTo>
                <a:lnTo>
                  <a:pt x="262630" y="23589"/>
                </a:lnTo>
                <a:lnTo>
                  <a:pt x="267394" y="20418"/>
                </a:lnTo>
                <a:lnTo>
                  <a:pt x="272357" y="17246"/>
                </a:lnTo>
                <a:lnTo>
                  <a:pt x="277121" y="14471"/>
                </a:lnTo>
                <a:lnTo>
                  <a:pt x="282282" y="11894"/>
                </a:lnTo>
                <a:lnTo>
                  <a:pt x="287642" y="9317"/>
                </a:lnTo>
                <a:lnTo>
                  <a:pt x="292803" y="7335"/>
                </a:lnTo>
                <a:lnTo>
                  <a:pt x="298362" y="5551"/>
                </a:lnTo>
                <a:lnTo>
                  <a:pt x="303920" y="3965"/>
                </a:lnTo>
                <a:lnTo>
                  <a:pt x="309677" y="2577"/>
                </a:lnTo>
                <a:lnTo>
                  <a:pt x="315632" y="1388"/>
                </a:lnTo>
                <a:lnTo>
                  <a:pt x="321587" y="793"/>
                </a:lnTo>
                <a:lnTo>
                  <a:pt x="327543" y="1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>
            <a:noAutofit/>
          </a:bodyPr>
          <a:lstStyle/>
          <a:p>
            <a:endParaRPr lang="zh-CN" altLang="en-US"/>
          </a:p>
        </p:txBody>
      </p:sp>
      <p:sp>
        <p:nvSpPr>
          <p:cNvPr id="6148" name="椭圆 4"/>
          <p:cNvSpPr/>
          <p:nvPr/>
        </p:nvSpPr>
        <p:spPr>
          <a:xfrm>
            <a:off x="5256213" y="2871788"/>
            <a:ext cx="1866900" cy="1354137"/>
          </a:xfrm>
          <a:prstGeom prst="ellipse">
            <a:avLst/>
          </a:prstGeom>
          <a:gradFill rotWithShape="1">
            <a:gsLst>
              <a:gs pos="0">
                <a:srgbClr val="47B6E7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 indent="0" algn="ctr" rtl="0"/>
            <a:r>
              <a:rPr lang="ru" sz="2400" b="0" i="0" u="none" strike="noStrike" dirty="0">
                <a:solidFill>
                  <a:srgbClr val="116285"/>
                </a:solidFill>
                <a:latin typeface="Arial"/>
                <a:ea typeface="黑体"/>
                <a:sym typeface="Arial"/>
              </a:rPr>
              <a:t>Главный продукт</a:t>
            </a:r>
            <a:endParaRPr lang="en-US" altLang="x-none" sz="2400" dirty="0">
              <a:solidFill>
                <a:srgbClr val="116285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6149" name="矩形 7"/>
          <p:cNvSpPr/>
          <p:nvPr/>
        </p:nvSpPr>
        <p:spPr>
          <a:xfrm>
            <a:off x="5438775" y="1652588"/>
            <a:ext cx="1501775" cy="684212"/>
          </a:xfrm>
          <a:prstGeom prst="rect">
            <a:avLst/>
          </a:prstGeom>
          <a:noFill/>
          <a:ln w="9525" cap="flat" cmpd="sng">
            <a:solidFill>
              <a:srgbClr val="8FD2F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110000"/>
              </a:lnSpc>
            </a:pPr>
            <a:r>
              <a:rPr lang="ru" sz="1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Порошок для образования матовой поверхности стекла</a:t>
            </a:r>
            <a:endParaRPr lang="en-US" altLang="x-none" sz="1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6150" name="矩形 8"/>
          <p:cNvSpPr/>
          <p:nvPr/>
        </p:nvSpPr>
        <p:spPr>
          <a:xfrm>
            <a:off x="6642100" y="4225925"/>
            <a:ext cx="1238250" cy="987425"/>
          </a:xfrm>
          <a:prstGeom prst="rect">
            <a:avLst/>
          </a:prstGeom>
          <a:noFill/>
          <a:ln w="9525" cap="flat" cmpd="sng">
            <a:solidFill>
              <a:srgbClr val="8FD2F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99000"/>
              </a:lnSpc>
            </a:pPr>
            <a:r>
              <a:rPr lang="ru" sz="28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 </a:t>
            </a:r>
            <a:r>
              <a:rPr lang="ru" sz="1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Антибликовое стекло</a:t>
            </a:r>
            <a:endParaRPr lang="en-US" altLang="x-none" sz="1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6151" name="矩形 9"/>
          <p:cNvSpPr/>
          <p:nvPr/>
        </p:nvSpPr>
        <p:spPr>
          <a:xfrm>
            <a:off x="4087813" y="4225925"/>
            <a:ext cx="1468437" cy="987425"/>
          </a:xfrm>
          <a:prstGeom prst="rect">
            <a:avLst/>
          </a:prstGeom>
          <a:noFill/>
          <a:ln w="9525" cap="flat" cmpd="sng">
            <a:solidFill>
              <a:srgbClr val="8FD2F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noAutofit/>
          </a:bodyPr>
          <a:lstStyle/>
          <a:p>
            <a:pPr lvl="0" indent="0" algn="ctr" rtl="0">
              <a:lnSpc>
                <a:spcPct val="110000"/>
              </a:lnSpc>
            </a:pPr>
            <a:r>
              <a:rPr lang="ru" sz="1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Оборудование для автоматического</a:t>
            </a:r>
            <a:endParaRPr lang="en-US" altLang="x-none" sz="1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  <a:p>
            <a:pPr lvl="0" indent="0" algn="ctr" rtl="0">
              <a:lnSpc>
                <a:spcPct val="110000"/>
              </a:lnSpc>
            </a:pPr>
            <a:r>
              <a:rPr lang="ru" sz="1000" b="0" i="0" u="none" strike="noStrike" dirty="0">
                <a:solidFill>
                  <a:srgbClr val="1A93C8"/>
                </a:solidFill>
                <a:latin typeface="Arial"/>
                <a:ea typeface="黑体"/>
                <a:sym typeface="Arial"/>
              </a:rPr>
              <a:t>образования матовой поверхности</a:t>
            </a:r>
            <a:endParaRPr lang="en-US" altLang="x-none" sz="10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6152" name="标题 5"/>
          <p:cNvSpPr>
            <a:spLocks noGrp="1"/>
          </p:cNvSpPr>
          <p:nvPr/>
        </p:nvSpPr>
        <p:spPr>
          <a:xfrm>
            <a:off x="1241425" y="3937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32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Направление деятельности компании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cxnSp>
        <p:nvCxnSpPr>
          <p:cNvPr id="6153" name="直接箭头连接符 12"/>
          <p:cNvCxnSpPr/>
          <p:nvPr/>
        </p:nvCxnSpPr>
        <p:spPr>
          <a:xfrm flipH="1">
            <a:off x="5008563" y="1985963"/>
            <a:ext cx="387350" cy="15875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154" name="直接箭头连接符 14"/>
          <p:cNvCxnSpPr/>
          <p:nvPr/>
        </p:nvCxnSpPr>
        <p:spPr>
          <a:xfrm>
            <a:off x="7880350" y="4722813"/>
            <a:ext cx="457200" cy="6350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155" name="直接箭头连接符 15"/>
          <p:cNvCxnSpPr/>
          <p:nvPr/>
        </p:nvCxnSpPr>
        <p:spPr>
          <a:xfrm flipH="1">
            <a:off x="3721100" y="4605338"/>
            <a:ext cx="396875" cy="1587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6156" name="图片 19" descr="3 (复制) (3)"/>
          <p:cNvPicPr>
            <a:picLocks noChangeAspect="1"/>
          </p:cNvPicPr>
          <p:nvPr/>
        </p:nvPicPr>
        <p:blipFill>
          <a:blip r:embed="rId2"/>
          <a:srcRect l="37193" t="11497"/>
          <a:stretch>
            <a:fillRect/>
          </a:stretch>
        </p:blipFill>
        <p:spPr>
          <a:xfrm>
            <a:off x="341313" y="1444625"/>
            <a:ext cx="1038225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20" descr="6 (复制)"/>
          <p:cNvPicPr>
            <a:picLocks noChangeAspect="1"/>
          </p:cNvPicPr>
          <p:nvPr/>
        </p:nvPicPr>
        <p:blipFill>
          <a:blip r:embed="rId3"/>
          <a:srcRect l="12027" t="8778" r="13057"/>
          <a:stretch>
            <a:fillRect/>
          </a:stretch>
        </p:blipFill>
        <p:spPr>
          <a:xfrm>
            <a:off x="1479550" y="1444625"/>
            <a:ext cx="1184275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21" descr="9-5 (复制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513" y="1465263"/>
            <a:ext cx="11779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23" descr="1 (复制)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13" y="4103688"/>
            <a:ext cx="1649412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24" descr="2 (复制)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8" y="4103688"/>
            <a:ext cx="1649412" cy="132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6" descr="11"/>
          <p:cNvPicPr>
            <a:picLocks noChangeAspect="1"/>
          </p:cNvPicPr>
          <p:nvPr/>
        </p:nvPicPr>
        <p:blipFill>
          <a:blip r:embed="rId7"/>
          <a:srcRect l="14885" r="11385"/>
          <a:stretch>
            <a:fillRect/>
          </a:stretch>
        </p:blipFill>
        <p:spPr>
          <a:xfrm>
            <a:off x="3949700" y="1449388"/>
            <a:ext cx="1019175" cy="115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2" name="文本框 10"/>
          <p:cNvSpPr/>
          <p:nvPr/>
        </p:nvSpPr>
        <p:spPr>
          <a:xfrm>
            <a:off x="425450" y="2760663"/>
            <a:ext cx="8699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400" b="0" i="0" u="none" strike="noStrike" dirty="0">
                <a:solidFill>
                  <a:srgbClr val="1A93C8"/>
                </a:solidFill>
                <a:latin typeface="Arial"/>
                <a:ea typeface="黑体"/>
              </a:rPr>
              <a:t>Лампы</a:t>
            </a:r>
            <a:endParaRPr lang="en-US" altLang="x-none" sz="14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63" name="文本框 11"/>
          <p:cNvSpPr/>
          <p:nvPr/>
        </p:nvSpPr>
        <p:spPr>
          <a:xfrm>
            <a:off x="1379538" y="2750694"/>
            <a:ext cx="53657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400" b="0" i="0" u="none" strike="noStrike" dirty="0">
                <a:solidFill>
                  <a:srgbClr val="1A93C8"/>
                </a:solidFill>
                <a:latin typeface="Arial"/>
                <a:ea typeface="黑体"/>
              </a:rPr>
              <a:t>Ручная работа</a:t>
            </a:r>
            <a:endParaRPr lang="en-US" altLang="x-none" sz="14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64" name="文本框 25"/>
          <p:cNvSpPr/>
          <p:nvPr/>
        </p:nvSpPr>
        <p:spPr>
          <a:xfrm>
            <a:off x="2766219" y="2724945"/>
            <a:ext cx="101917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1A93C8"/>
                </a:solidFill>
                <a:latin typeface="Arial"/>
                <a:ea typeface="黑体"/>
              </a:rPr>
              <a:t>Листовое стекло</a:t>
            </a:r>
            <a:endParaRPr lang="en-US" altLang="x-none" sz="14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65" name="文本框 26"/>
          <p:cNvSpPr/>
          <p:nvPr/>
        </p:nvSpPr>
        <p:spPr>
          <a:xfrm>
            <a:off x="4033838" y="2780938"/>
            <a:ext cx="881062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400" b="0" i="0" u="none" strike="noStrike" dirty="0">
                <a:solidFill>
                  <a:srgbClr val="1A93C8"/>
                </a:solidFill>
                <a:latin typeface="Arial"/>
                <a:ea typeface="黑体"/>
              </a:rPr>
              <a:t>Бутылки</a:t>
            </a:r>
            <a:endParaRPr lang="en-US" altLang="x-none" sz="1400" dirty="0">
              <a:solidFill>
                <a:srgbClr val="1A93C8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66" name="文本框 27"/>
          <p:cNvSpPr/>
          <p:nvPr/>
        </p:nvSpPr>
        <p:spPr>
          <a:xfrm>
            <a:off x="327025" y="5581650"/>
            <a:ext cx="3790950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ctr" rtl="0"/>
            <a:r>
              <a:rPr lang="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Используется для образования матовой поверхности</a:t>
            </a:r>
            <a:endParaRPr lang="en-US" altLang="x-none" sz="1200" dirty="0">
              <a:solidFill>
                <a:srgbClr val="1A93C8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 algn="ctr" rtl="0"/>
            <a:r>
              <a:rPr lang="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 бутылок для вина, банок с косметической продукцией</a:t>
            </a:r>
            <a:endParaRPr lang="en-US" altLang="x-none" sz="1200" dirty="0">
              <a:solidFill>
                <a:srgbClr val="1A93C8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</p:txBody>
      </p:sp>
      <p:sp>
        <p:nvSpPr>
          <p:cNvPr id="6167" name="文本框 28"/>
          <p:cNvSpPr/>
          <p:nvPr/>
        </p:nvSpPr>
        <p:spPr>
          <a:xfrm>
            <a:off x="8901113" y="1811338"/>
            <a:ext cx="3095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/>
            <a:r>
              <a:rPr lang="en-US" altLang="x-none">
                <a:solidFill>
                  <a:srgbClr val="2F2F2F"/>
                </a:solidFill>
                <a:ea typeface="宋体" panose="02010600030101010101" pitchFamily="2" charset="-122"/>
                <a:sym typeface="黑体" panose="02010609060101010101" pitchFamily="1" charset="-122"/>
              </a:rPr>
              <a:t>  </a:t>
            </a: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6168" name="文本框 31"/>
          <p:cNvSpPr/>
          <p:nvPr/>
        </p:nvSpPr>
        <p:spPr>
          <a:xfrm>
            <a:off x="5356225" y="5581650"/>
            <a:ext cx="4106863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ctr" rtl="0"/>
            <a:r>
              <a:rPr lang="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Готовые изделия в основном используются </a:t>
            </a:r>
            <a:endParaRPr lang="en-US" altLang="x-none" sz="1200" dirty="0">
              <a:solidFill>
                <a:srgbClr val="1A93C8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  <a:p>
            <a:pPr lvl="0" indent="0" algn="ctr" rtl="0"/>
            <a:r>
              <a:rPr lang="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в качестве </a:t>
            </a:r>
            <a:r>
              <a:rPr lang="ru-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целого</a:t>
            </a:r>
            <a:r>
              <a:rPr lang="ru" sz="1200" b="0" i="0" u="none" strike="noStrike" dirty="0">
                <a:solidFill>
                  <a:srgbClr val="1A93C8"/>
                </a:solidFill>
                <a:latin typeface="Arial"/>
                <a:ea typeface="宋体"/>
                <a:sym typeface="黑体"/>
              </a:rPr>
              <a:t> экрана</a:t>
            </a:r>
            <a:endParaRPr lang="en-US" altLang="x-none" sz="1200" dirty="0">
              <a:solidFill>
                <a:srgbClr val="1A93C8"/>
              </a:solidFill>
              <a:ea typeface="宋体" panose="02010600030101010101" pitchFamily="2" charset="-122"/>
              <a:sym typeface="黑体" panose="02010609060101010101" pitchFamily="1" charset="-122"/>
            </a:endParaRPr>
          </a:p>
        </p:txBody>
      </p:sp>
      <p:cxnSp>
        <p:nvCxnSpPr>
          <p:cNvPr id="6169" name="直接箭头连接符 32"/>
          <p:cNvCxnSpPr/>
          <p:nvPr/>
        </p:nvCxnSpPr>
        <p:spPr>
          <a:xfrm flipH="1">
            <a:off x="7272338" y="5219700"/>
            <a:ext cx="1587" cy="361950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6170" name="图片 5" descr="cetawJrb5a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450" y="4243388"/>
            <a:ext cx="1943100" cy="138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图片 6" descr="126435465900482882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063" y="2679700"/>
            <a:ext cx="19954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2" name="文本框 1"/>
          <p:cNvSpPr txBox="1"/>
          <p:nvPr/>
        </p:nvSpPr>
        <p:spPr>
          <a:xfrm>
            <a:off x="10691019" y="4783138"/>
            <a:ext cx="11858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Экраны</a:t>
            </a:r>
            <a:endParaRPr lang="en-US" altLang="zh-CN" sz="1400" dirty="0">
              <a:solidFill>
                <a:srgbClr val="6599E5"/>
              </a:solidFill>
            </a:endParaRPr>
          </a:p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компьютеров</a:t>
            </a:r>
            <a:endParaRPr lang="en-US" altLang="zh-CN" sz="1400" dirty="0">
              <a:solidFill>
                <a:srgbClr val="6599E5"/>
              </a:solidFill>
            </a:endParaRPr>
          </a:p>
        </p:txBody>
      </p:sp>
      <p:pic>
        <p:nvPicPr>
          <p:cNvPr id="6173" name="图片 2" descr="2-150430163R14Y"/>
          <p:cNvPicPr>
            <a:picLocks noChangeAspect="1"/>
          </p:cNvPicPr>
          <p:nvPr/>
        </p:nvPicPr>
        <p:blipFill>
          <a:blip r:embed="rId10"/>
          <a:srcRect l="-3369" r="4732"/>
          <a:stretch>
            <a:fillRect/>
          </a:stretch>
        </p:blipFill>
        <p:spPr>
          <a:xfrm>
            <a:off x="8061325" y="1163638"/>
            <a:ext cx="2435225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4" name="文本框 3"/>
          <p:cNvSpPr txBox="1"/>
          <p:nvPr/>
        </p:nvSpPr>
        <p:spPr>
          <a:xfrm>
            <a:off x="10748963" y="1578768"/>
            <a:ext cx="8683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Экраны</a:t>
            </a:r>
            <a:endParaRPr lang="en-US" altLang="zh-CN" sz="1400" dirty="0">
              <a:solidFill>
                <a:srgbClr val="6599E5"/>
              </a:solidFill>
            </a:endParaRPr>
          </a:p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телевизоров</a:t>
            </a:r>
            <a:endParaRPr lang="en-US" altLang="zh-CN" sz="1400" dirty="0">
              <a:solidFill>
                <a:srgbClr val="6599E5"/>
              </a:solidFill>
            </a:endParaRPr>
          </a:p>
        </p:txBody>
      </p:sp>
      <p:sp>
        <p:nvSpPr>
          <p:cNvPr id="6175" name="文本框 4"/>
          <p:cNvSpPr txBox="1"/>
          <p:nvPr/>
        </p:nvSpPr>
        <p:spPr>
          <a:xfrm>
            <a:off x="10691019" y="3228974"/>
            <a:ext cx="13255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Применение в</a:t>
            </a:r>
            <a:endParaRPr lang="en-US" altLang="zh-CN" sz="1400" dirty="0">
              <a:solidFill>
                <a:srgbClr val="6599E5"/>
              </a:solidFill>
            </a:endParaRPr>
          </a:p>
          <a:p>
            <a:pPr lvl="0" indent="0" algn="ctr" rtl="0"/>
            <a:r>
              <a:rPr lang="ru" sz="1400" b="0" i="0" u="none" strike="noStrike" dirty="0">
                <a:solidFill>
                  <a:srgbClr val="6599E5"/>
                </a:solidFill>
                <a:latin typeface="Arial"/>
              </a:rPr>
              <a:t>машиностроении</a:t>
            </a:r>
            <a:endParaRPr lang="en-US" altLang="zh-CN" sz="1400" dirty="0">
              <a:solidFill>
                <a:srgbClr val="6599E5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2"/>
          <p:cNvSpPr>
            <a:spLocks noGrp="1"/>
          </p:cNvSpPr>
          <p:nvPr/>
        </p:nvSpPr>
        <p:spPr>
          <a:xfrm>
            <a:off x="1241425" y="39370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3200" b="0" i="0" u="none" strike="noStrike">
                <a:solidFill>
                  <a:srgbClr val="1E5BB4"/>
                </a:solidFill>
                <a:latin typeface="Arial"/>
                <a:ea typeface="黑体"/>
                <a:sym typeface="Arial"/>
              </a:rPr>
              <a:t>Квалификация компании</a:t>
            </a:r>
            <a:endParaRPr lang="en-US" altLang="zh-CN" sz="320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pic>
        <p:nvPicPr>
          <p:cNvPr id="7170" name="图片 4" descr="ISO"/>
          <p:cNvPicPr>
            <a:picLocks noChangeAspect="1"/>
          </p:cNvPicPr>
          <p:nvPr/>
        </p:nvPicPr>
        <p:blipFill>
          <a:blip r:embed="rId2"/>
          <a:srcRect l="19234" r="15886"/>
          <a:stretch>
            <a:fillRect/>
          </a:stretch>
        </p:blipFill>
        <p:spPr>
          <a:xfrm>
            <a:off x="2032000" y="1477963"/>
            <a:ext cx="3408363" cy="416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5" descr="ISO2"/>
          <p:cNvPicPr>
            <a:picLocks noChangeAspect="1"/>
          </p:cNvPicPr>
          <p:nvPr/>
        </p:nvPicPr>
        <p:blipFill>
          <a:blip r:embed="rId3"/>
          <a:srcRect l="19363" r="12296"/>
          <a:stretch>
            <a:fillRect/>
          </a:stretch>
        </p:blipFill>
        <p:spPr>
          <a:xfrm>
            <a:off x="6523038" y="1508125"/>
            <a:ext cx="3595687" cy="419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1"/>
          <p:cNvSpPr/>
          <p:nvPr/>
        </p:nvSpPr>
        <p:spPr>
          <a:xfrm>
            <a:off x="2360613" y="5845175"/>
            <a:ext cx="28908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3200" b="1" i="0" u="none" strike="noStrike">
                <a:solidFill>
                  <a:srgbClr val="5F5F5F"/>
                </a:solidFill>
                <a:latin typeface="Arial"/>
                <a:ea typeface="黑体"/>
              </a:rPr>
              <a:t>ISO9001:2008</a:t>
            </a:r>
            <a:r>
              <a:rPr lang="ru" sz="1800" b="0" i="0" u="none" strike="noStrike">
                <a:solidFill>
                  <a:srgbClr val="5F5F5F"/>
                </a:solidFill>
                <a:latin typeface="Arial"/>
                <a:ea typeface="黑体"/>
              </a:rPr>
              <a:t> </a:t>
            </a:r>
            <a:endParaRPr lang="en-US" altLang="x-none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  <p:sp>
        <p:nvSpPr>
          <p:cNvPr id="7173" name="文本框 3"/>
          <p:cNvSpPr/>
          <p:nvPr/>
        </p:nvSpPr>
        <p:spPr>
          <a:xfrm>
            <a:off x="6811963" y="5911850"/>
            <a:ext cx="2887662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800" b="1" i="0" u="none" strike="noStrike">
                <a:solidFill>
                  <a:srgbClr val="5F5F5F"/>
                </a:solidFill>
                <a:latin typeface="Arial"/>
                <a:ea typeface="黑体"/>
              </a:rPr>
              <a:t>ISO14001:2004</a:t>
            </a:r>
            <a:endParaRPr lang="en-US" altLang="x-none" sz="2800" b="1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/>
        </p:nvSpPr>
        <p:spPr>
          <a:xfrm>
            <a:off x="319314" y="393700"/>
            <a:ext cx="11267977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400" b="1" i="0" u="none" strike="noStrike" dirty="0">
                <a:solidFill>
                  <a:srgbClr val="1E5BB4"/>
                </a:solidFill>
                <a:latin typeface="Arial"/>
                <a:sym typeface="黑体"/>
              </a:rPr>
              <a:t>Направление деятельности компании – Наши партнеры</a:t>
            </a:r>
            <a:endParaRPr lang="en-US" altLang="zh-CN" sz="2400" b="1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8195" name="表格 8194"/>
          <p:cNvGraphicFramePr>
            <a:graphicFrameLocks noGrp="1"/>
          </p:cNvGraphicFramePr>
          <p:nvPr/>
        </p:nvGraphicFramePr>
        <p:xfrm>
          <a:off x="1528763" y="1117600"/>
          <a:ext cx="8832850" cy="5649912"/>
        </p:xfrm>
        <a:graphic>
          <a:graphicData uri="http://schemas.openxmlformats.org/drawingml/2006/table">
            <a:tbl>
              <a:tblPr/>
              <a:tblGrid>
                <a:gridCol w="29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4338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2400" b="1" i="0" u="none" strike="noStrike" dirty="0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Порошок для образования матовой поверхности стекла</a:t>
                      </a:r>
                      <a:endParaRPr lang="en-US" altLang="x-none" sz="2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24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Оборудование для автоматического образования матовой поверхности</a:t>
                      </a:r>
                      <a:endParaRPr lang="en-US" altLang="x-none" sz="2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 rtl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" sz="2400" b="1" i="0" u="none" strike="noStrike">
                          <a:solidFill>
                            <a:srgbClr val="FFFFFF"/>
                          </a:solidFill>
                          <a:latin typeface="Arial"/>
                          <a:ea typeface="黑体"/>
                          <a:sym typeface="Arial"/>
                        </a:rPr>
                        <a:t>Антибликовое стекло</a:t>
                      </a:r>
                      <a:endParaRPr lang="en-US" altLang="x-none" sz="2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6E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162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5F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0"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dirty="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6599E5"/>
                        </a:buClr>
                        <a:buSzPct val="60000"/>
                        <a:buFont typeface="Wingdings" panose="05000000000000000000" pitchFamily="2" charset="2"/>
                        <a:buChar char=""/>
                        <a:defRPr sz="24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1pPr>
                      <a:lvl2pPr marL="357505" lvl="1" indent="-357505" algn="just" fontAlgn="base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71C7E1"/>
                        </a:buClr>
                        <a:buFont typeface="幼圆" pitchFamily="1" charset="-122"/>
                        <a:buChar char=" "/>
                        <a:defRPr sz="1800" kern="1200">
                          <a:solidFill>
                            <a:srgbClr val="7D7D7D"/>
                          </a:solidFill>
                          <a:latin typeface="幼圆" pitchFamily="1" charset="-122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2pPr>
                      <a:lvl3pPr marL="720725" lvl="2" indent="-22860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3pPr>
                      <a:lvl4pPr marL="1079500" lvl="3" indent="-226695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4pPr>
                      <a:lvl5pPr marL="1440180" lvl="4" indent="-227330" algn="l" fontAlgn="bas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pitchFamily="1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dirty="0">
                        <a:solidFill>
                          <a:srgbClr val="5F5F5F"/>
                        </a:solidFill>
                        <a:latin typeface="Arial" panose="020B0604020202020204" pitchFamily="34" charset="0"/>
                        <a:ea typeface="黑体" panose="02010609060101010101" pitchFamily="1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12" name="图片 3" descr="世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06" y="5167312"/>
            <a:ext cx="1681163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图片 4" descr="wuli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605" y="3519487"/>
            <a:ext cx="1681163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图片 5" descr="zhangyu"/>
          <p:cNvPicPr>
            <a:picLocks noChangeAspect="1"/>
          </p:cNvPicPr>
          <p:nvPr/>
        </p:nvPicPr>
        <p:blipFill>
          <a:blip r:embed="rId4"/>
          <a:srcRect l="14099" t="16092" r="11072" b="20152"/>
          <a:stretch>
            <a:fillRect/>
          </a:stretch>
        </p:blipFill>
        <p:spPr>
          <a:xfrm>
            <a:off x="2098675" y="3641724"/>
            <a:ext cx="1423988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图片 6" descr="futej"/>
          <p:cNvPicPr>
            <a:picLocks noChangeAspect="1"/>
          </p:cNvPicPr>
          <p:nvPr/>
        </p:nvPicPr>
        <p:blipFill>
          <a:blip r:embed="rId5"/>
          <a:srcRect b="3606"/>
          <a:stretch>
            <a:fillRect/>
          </a:stretch>
        </p:blipFill>
        <p:spPr>
          <a:xfrm>
            <a:off x="2041525" y="5167312"/>
            <a:ext cx="1538288" cy="148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6" name="图片 7" descr="con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512" y="4038599"/>
            <a:ext cx="25527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7" name="图片 8" descr="xiao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493" y="5312568"/>
            <a:ext cx="179387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19675" y="790575"/>
            <a:ext cx="6937375" cy="509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 fontAlgn="base"/>
            <a:r>
              <a:rPr lang="ru" sz="2400" b="1" i="0" u="none" strike="noStrike" noProof="1">
                <a:solidFill>
                  <a:srgbClr val="1E5BB4"/>
                </a:solidFill>
                <a:latin typeface="Arial"/>
                <a:ea typeface="Arial"/>
                <a:cs typeface="+mn-ea"/>
              </a:rPr>
              <a:t>Годовая производительность: </a:t>
            </a:r>
            <a:r>
              <a:rPr lang="ru" sz="2400" b="0" i="0" u="none" strike="noStrike" noProof="1">
                <a:solidFill>
                  <a:srgbClr val="1E5BB4"/>
                </a:solidFill>
                <a:latin typeface="Arial"/>
                <a:ea typeface="Arial"/>
                <a:cs typeface="+mn-ea"/>
              </a:rPr>
              <a:t>Около 6000 т</a:t>
            </a:r>
            <a:endParaRPr lang="en-US" altLang="zh-CN" sz="2400" strike="noStrike" noProof="1">
              <a:solidFill>
                <a:schemeClr val="accent1"/>
              </a:solidFill>
              <a:effectLst/>
            </a:endParaRPr>
          </a:p>
        </p:txBody>
      </p:sp>
      <p:pic>
        <p:nvPicPr>
          <p:cNvPr id="9218" name="图片 5" descr="97F9DB0B54B4E784C76AB009AE538E7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54150"/>
            <a:ext cx="3459163" cy="461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6" descr="FAE2E08D91D0F3F37EC40DD3F785B9D9"/>
          <p:cNvPicPr>
            <a:picLocks noChangeAspect="1"/>
          </p:cNvPicPr>
          <p:nvPr/>
        </p:nvPicPr>
        <p:blipFill>
          <a:blip r:embed="rId3"/>
          <a:srcRect b="13803"/>
          <a:stretch>
            <a:fillRect/>
          </a:stretch>
        </p:blipFill>
        <p:spPr>
          <a:xfrm>
            <a:off x="3624263" y="1482725"/>
            <a:ext cx="3987800" cy="458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59DEED1BB6DC0438C604E23718F905A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063" y="1482725"/>
            <a:ext cx="4344987" cy="458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7"/>
          <p:cNvSpPr txBox="1"/>
          <p:nvPr/>
        </p:nvSpPr>
        <p:spPr>
          <a:xfrm>
            <a:off x="7245350" y="1903413"/>
            <a:ext cx="1120775" cy="221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13800" b="0" i="0" u="none" strike="noStrike">
                <a:solidFill>
                  <a:srgbClr val="1E5BB4"/>
                </a:solidFill>
                <a:latin typeface="Bell MT"/>
                <a:ea typeface="华文隶书"/>
              </a:rPr>
              <a:t>2</a:t>
            </a:r>
            <a:endParaRPr lang="zh-CN" altLang="en-US" sz="13800">
              <a:solidFill>
                <a:schemeClr val="accent1"/>
              </a:solidFill>
              <a:latin typeface="Bell MT" pitchFamily="2" charset="0"/>
              <a:ea typeface="华文隶书" pitchFamily="2" charset="-122"/>
            </a:endParaRPr>
          </a:p>
        </p:txBody>
      </p:sp>
      <p:cxnSp>
        <p:nvCxnSpPr>
          <p:cNvPr id="10242" name="直接连接符 18"/>
          <p:cNvCxnSpPr/>
          <p:nvPr/>
        </p:nvCxnSpPr>
        <p:spPr>
          <a:xfrm>
            <a:off x="5062538" y="2047875"/>
            <a:ext cx="2185987" cy="1963738"/>
          </a:xfrm>
          <a:prstGeom prst="line">
            <a:avLst/>
          </a:prstGeom>
          <a:ln w="6350" cap="flat" cmpd="sng">
            <a:solidFill>
              <a:srgbClr val="B482D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43" name="直接连接符 19"/>
          <p:cNvCxnSpPr/>
          <p:nvPr/>
        </p:nvCxnSpPr>
        <p:spPr>
          <a:xfrm>
            <a:off x="4413250" y="1835150"/>
            <a:ext cx="2743200" cy="2462213"/>
          </a:xfrm>
          <a:prstGeom prst="line">
            <a:avLst/>
          </a:prstGeom>
          <a:ln w="63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44" name="直接连接符 20"/>
          <p:cNvCxnSpPr/>
          <p:nvPr/>
        </p:nvCxnSpPr>
        <p:spPr>
          <a:xfrm>
            <a:off x="4651375" y="2419350"/>
            <a:ext cx="2741613" cy="2463800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45" name="文本框 21"/>
          <p:cNvSpPr txBox="1"/>
          <p:nvPr/>
        </p:nvSpPr>
        <p:spPr>
          <a:xfrm>
            <a:off x="1993901" y="2882900"/>
            <a:ext cx="651147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noAutofit/>
          </a:bodyPr>
          <a:lstStyle/>
          <a:p>
            <a:pPr lvl="0" indent="0" rtl="0"/>
            <a:r>
              <a:rPr lang="ru" sz="2800" b="0" i="0" u="none" strike="noStrike" dirty="0">
                <a:latin typeface="Arial"/>
                <a:ea typeface="黑体"/>
                <a:sym typeface="Arial"/>
              </a:rPr>
              <a:t>Представление  </a:t>
            </a:r>
            <a:endParaRPr lang="en-US" altLang="x-none" sz="2800" dirty="0"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  <a:p>
            <a:pPr lvl="0" indent="0" rtl="0"/>
            <a:r>
              <a:rPr lang="ru" sz="2800" b="0" i="0" u="none" strike="noStrike" dirty="0">
                <a:latin typeface="Arial"/>
                <a:ea typeface="黑体"/>
                <a:sym typeface="Arial"/>
              </a:rPr>
              <a:t>травильного порошка YK-0105</a:t>
            </a:r>
            <a:endParaRPr lang="en-US" altLang="x-none" sz="2800" dirty="0">
              <a:latin typeface="Arial" panose="020B0604020202020204" pitchFamily="3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0246" name="文本框 9222"/>
          <p:cNvSpPr txBox="1"/>
          <p:nvPr/>
        </p:nvSpPr>
        <p:spPr>
          <a:xfrm>
            <a:off x="2354263" y="4064000"/>
            <a:ext cx="3348037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1800" b="0" i="0" u="none" strike="noStrike">
                <a:solidFill>
                  <a:srgbClr val="AFB2B4"/>
                </a:solidFill>
                <a:latin typeface="Arial"/>
                <a:ea typeface="Arial"/>
                <a:sym typeface="Arial"/>
              </a:rPr>
              <a:t>a. Основная информация</a:t>
            </a:r>
            <a:endParaRPr lang="en-US" altLang="x-none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  <a:p>
            <a:pPr lvl="0" indent="0" rtl="0"/>
            <a:r>
              <a:rPr lang="ru" sz="1800" b="0" i="0" u="none" strike="noStrike">
                <a:solidFill>
                  <a:srgbClr val="AFB2B4"/>
                </a:solidFill>
                <a:latin typeface="Arial"/>
                <a:ea typeface="Arial"/>
                <a:sym typeface="Arial"/>
              </a:rPr>
              <a:t>b.</a:t>
            </a:r>
            <a:r>
              <a:rPr lang="ru" sz="1800" b="0" i="0" u="none" strike="noStrike">
                <a:solidFill>
                  <a:srgbClr val="AFB2B4"/>
                </a:solidFill>
                <a:latin typeface="Arial"/>
                <a:ea typeface="宋体"/>
                <a:sym typeface="黑体"/>
              </a:rPr>
              <a:t> Процесс производства</a:t>
            </a:r>
            <a:endParaRPr lang="en-US" altLang="x-none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  <a:p>
            <a:pPr lvl="0" indent="0"/>
            <a:endParaRPr lang="en-US" altLang="x-none">
              <a:solidFill>
                <a:schemeClr val="folHlink"/>
              </a:solidFill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/>
        </p:nvSpPr>
        <p:spPr>
          <a:xfrm>
            <a:off x="1894567" y="641350"/>
            <a:ext cx="10112375" cy="7239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noAutofit/>
          </a:bodyPr>
          <a:lstStyle/>
          <a:p>
            <a:pPr lvl="0" indent="0" algn="r" rtl="0">
              <a:lnSpc>
                <a:spcPct val="90000"/>
              </a:lnSpc>
            </a:pPr>
            <a:r>
              <a:rPr lang="ru" sz="2000" b="1" i="0" u="none" strike="noStrike" dirty="0">
                <a:solidFill>
                  <a:srgbClr val="1E5BB4"/>
                </a:solidFill>
                <a:latin typeface="Arial"/>
                <a:sym typeface="Arial"/>
              </a:rPr>
              <a:t>YK-0105 Порошок для травления стекла с атласным эффектом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66" name="文本框 11"/>
          <p:cNvSpPr/>
          <p:nvPr/>
        </p:nvSpPr>
        <p:spPr>
          <a:xfrm>
            <a:off x="2116138" y="1365250"/>
            <a:ext cx="8062912" cy="1189038"/>
          </a:xfrm>
          <a:prstGeom prst="rect">
            <a:avLst/>
          </a:prstGeom>
          <a:solidFill>
            <a:srgbClr val="B3E1F5"/>
          </a:solidFill>
          <a:ln w="9525">
            <a:noFill/>
          </a:ln>
        </p:spPr>
        <p:txBody>
          <a:bodyPr wrap="square" anchor="t">
            <a:noAutofit/>
          </a:bodyPr>
          <a:lstStyle/>
          <a:p>
            <a:pPr lvl="0" indent="0" rtl="0"/>
            <a:r>
              <a:rPr lang="ru" sz="2400" b="1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Матовый эффект:</a:t>
            </a:r>
            <a:r>
              <a:rPr lang="ru" sz="2400" b="0" i="0" u="none" strike="noStrike" dirty="0">
                <a:solidFill>
                  <a:srgbClr val="5F5F5F"/>
                </a:solidFill>
                <a:latin typeface="Arial"/>
                <a:ea typeface="宋体"/>
                <a:sym typeface="Arial"/>
              </a:rPr>
              <a:t> Матовая поверхность на ощупь гладкая, равномерная. Приглушенная белая матовая поверхность яркая и блестит, как нефрит.</a:t>
            </a:r>
            <a:endParaRPr lang="zh-CN" altLang="en-US" sz="24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1267" name="图片 14" descr="0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25" y="3016250"/>
            <a:ext cx="3365500" cy="310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0" y="3016250"/>
            <a:ext cx="3906838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10.228.21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1_A000120140530A34PPBG">
  <a:themeElements>
    <a:clrScheme name="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1E5BB4"/>
      </a:accent1>
      <a:accent2>
        <a:srgbClr val="2797B9"/>
      </a:accent2>
      <a:accent3>
        <a:srgbClr val="FFFFFF"/>
      </a:accent3>
      <a:accent4>
        <a:srgbClr val="333537"/>
      </a:accent4>
      <a:accent5>
        <a:srgbClr val="AAB6D6"/>
      </a:accent5>
      <a:accent6>
        <a:srgbClr val="2287A6"/>
      </a:accent6>
      <a:hlink>
        <a:srgbClr val="FFC000"/>
      </a:hlink>
      <a:folHlink>
        <a:srgbClr val="AFB2B4"/>
      </a:folHlink>
    </a:clrScheme>
    <a:fontScheme name="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1E5BB4"/>
      </a:accent1>
      <a:accent2>
        <a:srgbClr val="2797B9"/>
      </a:accent2>
      <a:accent3>
        <a:srgbClr val="FFFFFF"/>
      </a:accent3>
      <a:accent4>
        <a:srgbClr val="333537"/>
      </a:accent4>
      <a:accent5>
        <a:srgbClr val="AAB6D6"/>
      </a:accent5>
      <a:accent6>
        <a:srgbClr val="2287A6"/>
      </a:accent6>
      <a:hlink>
        <a:srgbClr val="FFC000"/>
      </a:hlink>
      <a:folHlink>
        <a:srgbClr val="AFB2B4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511</Words>
  <Application>Microsoft Office PowerPoint</Application>
  <PresentationFormat>Широкоэкранный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微软雅黑</vt:lpstr>
      <vt:lpstr>黑体</vt:lpstr>
      <vt:lpstr>宋体</vt:lpstr>
      <vt:lpstr>Arial</vt:lpstr>
      <vt:lpstr>Bell MT</vt:lpstr>
      <vt:lpstr>Impact</vt:lpstr>
      <vt:lpstr>华文隶书</vt:lpstr>
      <vt:lpstr>Wingdings</vt:lpstr>
      <vt:lpstr>幼圆</vt:lpstr>
      <vt:lpstr>1_A000120140530A34PPBG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31</cp:revision>
  <dcterms:created xsi:type="dcterms:W3CDTF">2016-06-16T08:49:00Z</dcterms:created>
  <dcterms:modified xsi:type="dcterms:W3CDTF">2024-12-12T12:38:57Z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